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10" r:id="rId2"/>
    <p:sldId id="341" r:id="rId3"/>
    <p:sldId id="258" r:id="rId4"/>
    <p:sldId id="342" r:id="rId5"/>
    <p:sldId id="422" r:id="rId6"/>
    <p:sldId id="423" r:id="rId7"/>
    <p:sldId id="439" r:id="rId8"/>
    <p:sldId id="440" r:id="rId9"/>
    <p:sldId id="424" r:id="rId10"/>
    <p:sldId id="425" r:id="rId11"/>
    <p:sldId id="420" r:id="rId12"/>
    <p:sldId id="426" r:id="rId13"/>
    <p:sldId id="427" r:id="rId14"/>
    <p:sldId id="428" r:id="rId15"/>
    <p:sldId id="429" r:id="rId16"/>
    <p:sldId id="430" r:id="rId17"/>
    <p:sldId id="441" r:id="rId18"/>
    <p:sldId id="442" r:id="rId19"/>
    <p:sldId id="443" r:id="rId20"/>
    <p:sldId id="444" r:id="rId21"/>
    <p:sldId id="431" r:id="rId22"/>
    <p:sldId id="432" r:id="rId23"/>
    <p:sldId id="433" r:id="rId24"/>
    <p:sldId id="435" r:id="rId25"/>
    <p:sldId id="434" r:id="rId26"/>
    <p:sldId id="436" r:id="rId27"/>
    <p:sldId id="437" r:id="rId28"/>
    <p:sldId id="438" r:id="rId29"/>
    <p:sldId id="27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87260" autoAdjust="0"/>
  </p:normalViewPr>
  <p:slideViewPr>
    <p:cSldViewPr snapToGrid="0">
      <p:cViewPr varScale="1">
        <p:scale>
          <a:sx n="110" d="100"/>
          <a:sy n="110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0A95-AF72-4496-9DE0-9E5E3880F6A7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C024A-BC64-4498-B89F-853773301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9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0B6A5-FDE3-3BE6-0631-D9C64AC42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A4A1CA-8D63-D39B-C9BB-D6A2015A5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883119-4F78-6B23-6D47-0DB50B8A5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78B826-27F8-FE97-062A-AA194ED09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6934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6810-8C6B-7CC8-B2DA-ABC0CDB6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>
            <a:extLst>
              <a:ext uri="{FF2B5EF4-FFF2-40B4-BE49-F238E27FC236}">
                <a16:creationId xmlns:a16="http://schemas.microsoft.com/office/drawing/2014/main" id="{244BA4A3-FD6A-944D-B766-315C5EC00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>
            <a:extLst>
              <a:ext uri="{FF2B5EF4-FFF2-40B4-BE49-F238E27FC236}">
                <a16:creationId xmlns:a16="http://schemas.microsoft.com/office/drawing/2014/main" id="{F265F402-CCF4-373B-2F97-FB6C0BFF325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010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7868E-16C4-CF22-60E0-4D09EEDC1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BB2E47-8565-C722-67AC-C8839E850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C7CF32-74D2-D8F6-6BE5-93EFD624D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6ADD10-8EA3-9BB1-847F-0FFFE2360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7534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6F9F5-54EF-F74E-8256-CC3DED89C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F9613D-D230-16C9-9FD9-5563C2DA6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07745B-10BD-6F54-9E01-9AFC2F933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A2CA0E-7BC9-078E-0E98-67E25A5E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0735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EDD51-BB0C-4981-CE76-4DF05E36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CAB360-1DAA-EFA0-8EC8-877CF93BB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F6B27E-3D9A-F8AA-4F8B-7A8FD1C46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253AE-7F30-3951-1215-CCB5897628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7479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E897-6237-F52A-2B73-AB77479EF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48CD8E4-68A3-5F19-935C-08D4C5A4F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1E5A87-BF92-FFC4-C51C-AEAD81158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C43B44-7A76-A289-DE2A-E1080BCD3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3606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7A7DE-F767-2B56-43C4-0D99DF31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954C3C-898D-807F-D8AA-3939B3161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F715A2-24EF-0A4A-FD40-8C1D847E6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455296-2C50-7C11-B220-6333EE1EA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4654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39732-1D2D-D43A-AFB1-B5AD48EF3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B0EFA1-E97E-E7E6-A369-BEE07E6EE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969DEC-13CF-FE2C-FABC-88EFAF549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230A11-82BF-529E-FA13-78A01306D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4190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D3F0A-4DFB-F78C-74EE-BF4BCABA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D068C2-4688-69E2-5677-8046F663A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DABF97-8A58-B525-CA25-D3447975B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67E59-99C6-A60E-CFF2-A8C47B4BA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1653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5B61-96B1-2BC3-930A-30CE5E1F8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5F88A1-D724-389E-DA57-6D02423B2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0CB993-9BE5-2204-ED4A-5DD240CA5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EB9B5B-82EE-EBAB-C164-4E9F5392B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22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598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E85D7-9AE7-C292-CDA9-1BC9E81E1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5E6BDB-9CF4-4952-DD7A-5FE061FF3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742DEC-AD11-08BC-1242-AD8CA3A24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88B16D-0C0C-D590-1A5B-5B5D92CCC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770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647F-3CE5-5D3B-C4D0-8AF00C41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>
            <a:extLst>
              <a:ext uri="{FF2B5EF4-FFF2-40B4-BE49-F238E27FC236}">
                <a16:creationId xmlns:a16="http://schemas.microsoft.com/office/drawing/2014/main" id="{AEF5563E-E100-1929-0424-EE0BF1EDC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>
            <a:extLst>
              <a:ext uri="{FF2B5EF4-FFF2-40B4-BE49-F238E27FC236}">
                <a16:creationId xmlns:a16="http://schemas.microsoft.com/office/drawing/2014/main" id="{096DE1FF-5AAB-08D0-B847-E9557D610A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581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4E098-0AF4-8463-84AE-D68266F8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35689C-5B27-11BA-4F1A-C0922D731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F6DA47-546E-027F-0A47-C4DCCC3C7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CE9AF0-D730-D49A-A274-ADF3B3450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832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97853-C38F-53E0-7426-2BD12A4AE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7CD3C8-7289-359F-4F9D-67F99A4B3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CA728D-EF83-5DE9-4BA6-0F5F1F05C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23A239-6CFA-4A2F-F297-7DED624CD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919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0741B-47D4-D5FD-7BF0-B2267A0FD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C35208-C1D0-3EB0-4DDB-E22884648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8D28B4-FAF0-1BAD-1B43-725A8D325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05E670-6BFD-776F-F9C2-C9ACC4C86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2586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FDE1C-F398-4B7D-A945-CFB57BF3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BE308C-EF7A-BDFE-3764-CA75AC1DF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721E43-8A7C-8D43-5FBA-49AA405C8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C660BD-1B6B-6600-7694-8F70FFE42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7882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A687F-91B6-5632-BEDC-F0F0A6D5F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6761AA-5959-5E18-44F6-94CD8CE8D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F0A67A-F2C3-B76E-E793-1C5C1C6F7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CE1EF-A663-4EDA-C551-B7262AB59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311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B0C7D-80A8-9FD2-2E23-E0FF7F5EE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>
            <a:extLst>
              <a:ext uri="{FF2B5EF4-FFF2-40B4-BE49-F238E27FC236}">
                <a16:creationId xmlns:a16="http://schemas.microsoft.com/office/drawing/2014/main" id="{CD589DD4-D94B-7ABC-57C0-45104BD6A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>
            <a:extLst>
              <a:ext uri="{FF2B5EF4-FFF2-40B4-BE49-F238E27FC236}">
                <a16:creationId xmlns:a16="http://schemas.microsoft.com/office/drawing/2014/main" id="{50E1D0AD-AC3B-6F18-344E-E45119FE2CD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36564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E7B0-F710-B609-6146-96C6D51CA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06CDF1-5A58-C285-BB17-15684DF2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BD2E08-F5A3-C3FF-6834-A68FD98BD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A1B76F-2153-965C-60E7-2A669B4E2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009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C024A-BC64-4498-B89F-8537733011F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7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26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9757-D51C-DAC1-2EB2-0FA889BE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70E156-3571-865A-3E05-D8E0AA2AC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4339A6-F94D-575B-73D2-DEE3999A5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6B5878-46DD-D7BD-808D-57013E56D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6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30AB7-602E-C1DF-7F97-83FF834AC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86ED81-0F09-24C3-F907-A63CE33BE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A12CD2-D960-3414-DCF0-0B5F822D7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34C23F-DDD2-CFA0-0236-6EC48ADC6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3324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03A8F-4200-1F7E-41E7-2806AB565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9A2812-3891-597B-EFD2-06E153BBB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3ED858-F355-C76A-26CF-1D33A7D23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276ABF-3461-880B-6F00-56FC10579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960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1E2BD-C71F-0369-A86C-E795A5E6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78298-8984-2D28-4B87-586E761C7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4A3788-ECB1-06E1-26CC-C148421EE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0E380C-9177-829C-D842-37292311A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4219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3F639-0DD4-8F5B-726C-ED0A28CB6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ECBD92-0118-7FDF-35BB-A70676780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D91C90-6DA1-B7EF-CA2C-B0E0B31D5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082799-C566-ADFD-F23E-93A30C38A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F7409-BBA0-2043-AE4C-5D988184BBA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86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B7B56-A277-D681-74A5-2E81699A6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98F7F1-C13E-C676-2A62-D289E0917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9D1A49-A57C-F3F8-B9E8-BBC29B74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41792-19EE-090A-F79A-AF010768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525C6E-4F8C-8299-2AD7-077EA0B3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4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F76A5-AE6B-502C-E1D2-79DACDB7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35C1A0-9352-0656-8154-B41E3A3FF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452A1F-FD61-CCDC-3664-3B4E72D6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442807-B43C-4730-7687-F79247DBD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4FF66E-31CD-79C0-5C85-1396BD50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84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B1D27D-E14A-1CE8-60AF-583D1D096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AA67B3-2E80-1FDC-431A-21883E4D8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42A727-E42B-7D17-546D-2E6A0C8C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01B8C-56F4-D8FC-446C-A7113BA8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A37802-C7A3-5027-3B50-76BA0140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44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1"/>
            <a:ext cx="2844800" cy="368301"/>
          </a:xfrm>
          <a:prstGeom prst="rect">
            <a:avLst/>
          </a:prstGeom>
          <a:noFill/>
          <a:effectLst/>
        </p:spPr>
        <p:txBody>
          <a:bodyPr wrap="none"/>
          <a:lstStyle>
            <a:lvl1pPr algn="r">
              <a:defRPr sz="1200">
                <a:solidFill>
                  <a:srgbClr val="000000"/>
                </a:solidFill>
                <a:latin typeface="Lao UI"/>
                <a:ea typeface="Lao UI"/>
                <a:cs typeface="Lao UI"/>
                <a:sym typeface="Lao U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9951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086DC-00B9-2E80-718B-BD99E9C8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7888AF-5ACF-CE79-C6F1-EDCE51E3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2E5B4D-FF7C-5B76-A785-E4F7D242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EB0A1D-3EA7-785C-A703-FAD9C643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F0CE0D-1922-8B30-C5AC-A59BEF4C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5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E15B8-FEA5-1555-AE6C-D29F048E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00FEF4-A813-2228-C471-68CDD8F79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024D36-AEFB-9873-5F54-FD658FD2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00677A-56CF-86D7-63B4-4A12A6AC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AB86D5-DBC1-883A-769E-CF32E2D2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6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1478F-F3D9-F31F-E416-0B3E23E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31DF4-B385-459A-AA8E-7D99E08FF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9B9AAF-696D-3D24-F613-980DAE86C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BAEC6D-F1F2-3069-AE0E-05916D5F1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E7C41E-293C-DE33-DA68-A95A3E54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8F63E7-1668-B5F9-EE26-B07A913E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6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9CDD1-5329-031B-251A-A982E083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D05546-9F04-110E-25F5-13B736E5C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3CFC0-4A6B-9745-8459-88E4131F4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34D8C-E46E-C20B-5FAE-94ACBE8CD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07EB7F-7B1C-028F-7DA8-781FA240E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6C243F-A0F4-B883-A8BB-6997C153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D9B965-7FD3-C9FD-F29C-1B308EDB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8228E7-73B7-F79B-DAB1-D111C863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11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5B18A-117A-87F8-D004-1D2D0268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BBB37C-A743-B461-1FCB-4C841C8A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10E753-2640-52C0-F794-07759C3A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072BD8-DCCC-99D3-96E6-B9B910A7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43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60105D-6273-6282-D38B-9FC7F74B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5C012C-B92C-851C-609B-121220E7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E6E8C-F98B-D213-429D-BC439DBF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2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0D922-ADD8-18DA-6CED-90C531AA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8E7D7-399C-B25D-E9FA-AF7D58D1C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6EF1C5-DA39-CB4F-9F8C-5F8B358C2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96AA9F-B9EE-81DA-A0F9-0F945E58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1F5E7B-C67F-1930-6FAF-D690B9EBF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B21056-6F60-3032-52B1-7B438486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24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5D135-8740-31E7-B27C-276C6327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D2DE64-CAE8-88ED-C1A4-7D7008DB3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FDABC6-9FF5-BF02-6C76-1EBFA787B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5AEE68-EEC7-093E-7D6A-709B1B794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3EB126-76D8-AB9E-EFE5-645C912D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4DF2A8-4E25-8590-17ED-92DF77A2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1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829BE0-E1ED-B253-2A56-1ABD63F7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8259F9-8D12-68B7-A569-B92109CB1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A87234-8FB1-48CA-740B-3F5F42009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DCE6A-353C-4768-8D22-A35F99209C31}" type="datetimeFigureOut">
              <a:rPr lang="zh-CN" altLang="en-US" smtClean="0"/>
              <a:t>2025/6/19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5ADCEF-753B-FB63-6A23-6CBCF0F58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4F3F39-2C09-D907-5497-7A1E12D24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D60E9-81E6-4D6C-801A-383FE9A1BF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81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矩形 3"/>
          <p:cNvSpPr/>
          <p:nvPr/>
        </p:nvSpPr>
        <p:spPr>
          <a:xfrm>
            <a:off x="9984658" y="4866966"/>
            <a:ext cx="1961538" cy="1696064"/>
          </a:xfrm>
          <a:prstGeom prst="rect">
            <a:avLst/>
          </a:prstGeom>
          <a:solidFill>
            <a:srgbClr val="1C488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矩形 5"/>
          <p:cNvSpPr/>
          <p:nvPr/>
        </p:nvSpPr>
        <p:spPr>
          <a:xfrm>
            <a:off x="245804" y="4866966"/>
            <a:ext cx="1961538" cy="1696064"/>
          </a:xfrm>
          <a:prstGeom prst="rect">
            <a:avLst/>
          </a:prstGeom>
          <a:solidFill>
            <a:srgbClr val="1C488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圆角矩形 7"/>
          <p:cNvSpPr/>
          <p:nvPr/>
        </p:nvSpPr>
        <p:spPr>
          <a:xfrm>
            <a:off x="403123" y="449826"/>
            <a:ext cx="11385755" cy="5958350"/>
          </a:xfrm>
          <a:prstGeom prst="roundRect">
            <a:avLst>
              <a:gd name="adj" fmla="val 156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zh-CN" altLang="en-US"/>
          </a:p>
        </p:txBody>
      </p:sp>
      <p:sp>
        <p:nvSpPr>
          <p:cNvPr id="143" name="文本框 15"/>
          <p:cNvSpPr txBox="1"/>
          <p:nvPr/>
        </p:nvSpPr>
        <p:spPr>
          <a:xfrm>
            <a:off x="809624" y="2833159"/>
            <a:ext cx="10287001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000">
                <a:solidFill>
                  <a:srgbClr val="1C4885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en-US" altLang="zh-CN" dirty="0"/>
              <a:t>Multi-dim Node-Specific Graph Neural Architecture Search for Distribution Shift</a:t>
            </a:r>
            <a:endParaRPr dirty="0"/>
          </a:p>
        </p:txBody>
      </p:sp>
      <p:sp>
        <p:nvSpPr>
          <p:cNvPr id="145" name="任意多边形: 形状 7"/>
          <p:cNvSpPr/>
          <p:nvPr/>
        </p:nvSpPr>
        <p:spPr>
          <a:xfrm>
            <a:off x="-11590" y="-9529"/>
            <a:ext cx="12203590" cy="2403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5958"/>
                </a:lnTo>
                <a:lnTo>
                  <a:pt x="21119" y="16540"/>
                </a:lnTo>
                <a:cubicBezTo>
                  <a:pt x="18393" y="19684"/>
                  <a:pt x="14773" y="21600"/>
                  <a:pt x="10800" y="21600"/>
                </a:cubicBezTo>
                <a:cubicBezTo>
                  <a:pt x="6827" y="21600"/>
                  <a:pt x="3207" y="19684"/>
                  <a:pt x="481" y="16540"/>
                </a:cubicBezTo>
                <a:lnTo>
                  <a:pt x="0" y="15958"/>
                </a:lnTo>
                <a:close/>
              </a:path>
            </a:pathLst>
          </a:custGeom>
          <a:solidFill>
            <a:srgbClr val="002060">
              <a:alpha val="8235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217419-B261-779D-21D9-231CF61DF263}"/>
              </a:ext>
            </a:extLst>
          </p:cNvPr>
          <p:cNvSpPr txBox="1"/>
          <p:nvPr/>
        </p:nvSpPr>
        <p:spPr>
          <a:xfrm>
            <a:off x="0" y="487927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2252090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王麒懿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2250420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陈君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2250758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林继申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</a:p>
        </p:txBody>
      </p:sp>
      <p:pic>
        <p:nvPicPr>
          <p:cNvPr id="2" name="Picture 56">
            <a:extLst>
              <a:ext uri="{FF2B5EF4-FFF2-40B4-BE49-F238E27FC236}">
                <a16:creationId xmlns:a16="http://schemas.microsoft.com/office/drawing/2014/main" id="{4F411EE1-4A52-957A-34E4-4E344F77B0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</a:blip>
          <a:srcRect b="27571"/>
          <a:stretch/>
        </p:blipFill>
        <p:spPr>
          <a:xfrm>
            <a:off x="3303590" y="294972"/>
            <a:ext cx="5293272" cy="15968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E4F20-4A30-67B2-5903-C87F7EE1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B01F9E6-78D8-5867-387E-E5DED1655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255" y="2668400"/>
            <a:ext cx="4740618" cy="226107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50A1E06-D97D-7D72-77BB-36DF6509A335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105C72E-0150-C5F3-96D8-ED0691C85571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6877FBA1-AF9F-52F0-8F1C-85D0039CA343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2F1AB43-E370-4DB7-E66A-815A5E9287D3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F701AB3-3A57-B9B4-D8C5-029E91810E55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1A4C13F-590C-1051-6CE3-58C08CD41F1B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CAE0DA1-ADEC-385A-5AC8-87912881F311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FA36DE6F-4D60-ED5F-D14E-F900BED2DA27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5FF9450-632F-4AB1-28A7-C4723A3434AD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CAA7A02-8739-DFC8-D829-ACC5B008C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4E388B0-3A3D-1610-40EC-F21A7A35D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978" y="5557492"/>
            <a:ext cx="2833136" cy="8521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8C9C88-6C17-E5B1-1473-DD286D5F15C3}"/>
              </a:ext>
            </a:extLst>
          </p:cNvPr>
          <p:cNvSpPr txBox="1"/>
          <p:nvPr/>
        </p:nvSpPr>
        <p:spPr>
          <a:xfrm>
            <a:off x="508000" y="418527"/>
            <a:ext cx="23667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NodeNAS</a:t>
            </a:r>
            <a:endParaRPr lang="en-US" altLang="zh-CN" sz="2133" b="1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Futura Medium" panose="020B0602020204020303" pitchFamily="34" charset="-79"/>
              <a:sym typeface="+mn-lt"/>
            </a:endParaRPr>
          </a:p>
        </p:txBody>
      </p:sp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E7DDA047-DF17-C8B7-CA5A-798E3D8E714D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350EC30-E6BE-8331-97CE-02A0EA8485BD}"/>
              </a:ext>
            </a:extLst>
          </p:cNvPr>
          <p:cNvSpPr txBox="1"/>
          <p:nvPr/>
        </p:nvSpPr>
        <p:spPr>
          <a:xfrm>
            <a:off x="423652" y="1662910"/>
            <a:ext cx="713103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Instead of applying the same aggregation method to all nodes, </a:t>
            </a:r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NodeNAS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customizes GNN architectures per node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Learns a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probability vector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node, selecting candidate operations dynamically.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Addresses node-level heterogeneity (e.g., long-tail degree distributions) across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graph types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Facilitates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OOD generalization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decoupling node degree patterns from global graph distribution.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Per-node aggregation formula: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B1F14C-24EA-2ED7-84B8-8D1A9239CBBD}"/>
              </a:ext>
            </a:extLst>
          </p:cNvPr>
          <p:cNvSpPr txBox="1"/>
          <p:nvPr/>
        </p:nvSpPr>
        <p:spPr>
          <a:xfrm>
            <a:off x="423652" y="907378"/>
            <a:ext cx="101137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NodeNAS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Node-Specific Architecture Search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552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8686B-6436-41FE-7F4C-52911AC8A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38">
            <a:extLst>
              <a:ext uri="{FF2B5EF4-FFF2-40B4-BE49-F238E27FC236}">
                <a16:creationId xmlns:a16="http://schemas.microsoft.com/office/drawing/2014/main" id="{1423AD9B-1239-F0C1-C340-66D37F441D31}"/>
              </a:ext>
            </a:extLst>
          </p:cNvPr>
          <p:cNvSpPr/>
          <p:nvPr/>
        </p:nvSpPr>
        <p:spPr>
          <a:xfrm>
            <a:off x="0" y="6064383"/>
            <a:ext cx="12192000" cy="796691"/>
          </a:xfrm>
          <a:prstGeom prst="rect">
            <a:avLst/>
          </a:prstGeom>
          <a:solidFill>
            <a:srgbClr val="1642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85" name="图形 39" descr="图形 39">
            <a:extLst>
              <a:ext uri="{FF2B5EF4-FFF2-40B4-BE49-F238E27FC236}">
                <a16:creationId xmlns:a16="http://schemas.microsoft.com/office/drawing/2014/main" id="{30FB83FE-A7D4-A8DF-D8DD-BABDAD9655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74800" y="6286640"/>
            <a:ext cx="8753062" cy="56107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文本框 8">
            <a:extLst>
              <a:ext uri="{FF2B5EF4-FFF2-40B4-BE49-F238E27FC236}">
                <a16:creationId xmlns:a16="http://schemas.microsoft.com/office/drawing/2014/main" id="{83922BB8-E049-571A-2E9D-4F2D9E4E3E0A}"/>
              </a:ext>
            </a:extLst>
          </p:cNvPr>
          <p:cNvSpPr txBox="1"/>
          <p:nvPr/>
        </p:nvSpPr>
        <p:spPr>
          <a:xfrm>
            <a:off x="5283200" y="2660693"/>
            <a:ext cx="432685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4400" b="1">
                <a:solidFill>
                  <a:srgbClr val="404040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dirty="0"/>
              <a:t>Methodology</a:t>
            </a:r>
          </a:p>
        </p:txBody>
      </p:sp>
      <p:grpSp>
        <p:nvGrpSpPr>
          <p:cNvPr id="194" name="组合 47">
            <a:extLst>
              <a:ext uri="{FF2B5EF4-FFF2-40B4-BE49-F238E27FC236}">
                <a16:creationId xmlns:a16="http://schemas.microsoft.com/office/drawing/2014/main" id="{4EFEE15C-0000-3D1D-AFCE-1D6CCDA62BEB}"/>
              </a:ext>
            </a:extLst>
          </p:cNvPr>
          <p:cNvGrpSpPr/>
          <p:nvPr/>
        </p:nvGrpSpPr>
        <p:grpSpPr>
          <a:xfrm>
            <a:off x="3107162" y="2247100"/>
            <a:ext cx="1547895" cy="1573585"/>
            <a:chOff x="-1" y="0"/>
            <a:chExt cx="1547894" cy="1573584"/>
          </a:xfrm>
        </p:grpSpPr>
        <p:grpSp>
          <p:nvGrpSpPr>
            <p:cNvPr id="190" name="椭圆 48">
              <a:extLst>
                <a:ext uri="{FF2B5EF4-FFF2-40B4-BE49-F238E27FC236}">
                  <a16:creationId xmlns:a16="http://schemas.microsoft.com/office/drawing/2014/main" id="{26B53FD7-246C-25C7-6CBF-CD1D68893728}"/>
                </a:ext>
              </a:extLst>
            </p:cNvPr>
            <p:cNvGrpSpPr/>
            <p:nvPr/>
          </p:nvGrpSpPr>
          <p:grpSpPr>
            <a:xfrm>
              <a:off x="129295" y="112227"/>
              <a:ext cx="1289301" cy="1323436"/>
              <a:chOff x="-1" y="-17068"/>
              <a:chExt cx="1289300" cy="1323434"/>
            </a:xfrm>
          </p:grpSpPr>
          <p:sp>
            <p:nvSpPr>
              <p:cNvPr id="188" name="圆形">
                <a:extLst>
                  <a:ext uri="{FF2B5EF4-FFF2-40B4-BE49-F238E27FC236}">
                    <a16:creationId xmlns:a16="http://schemas.microsoft.com/office/drawing/2014/main" id="{BE646679-36AE-8476-36CE-CA2CE3C6F6C4}"/>
                  </a:ext>
                </a:extLst>
              </p:cNvPr>
              <p:cNvSpPr/>
              <p:nvPr/>
            </p:nvSpPr>
            <p:spPr>
              <a:xfrm>
                <a:off x="-1" y="0"/>
                <a:ext cx="1289300" cy="1289298"/>
              </a:xfrm>
              <a:prstGeom prst="ellipse">
                <a:avLst/>
              </a:prstGeom>
              <a:solidFill>
                <a:srgbClr val="1642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8000"/>
              </a:p>
            </p:txBody>
          </p:sp>
          <p:sp>
            <p:nvSpPr>
              <p:cNvPr id="189" name="1">
                <a:extLst>
                  <a:ext uri="{FF2B5EF4-FFF2-40B4-BE49-F238E27FC236}">
                    <a16:creationId xmlns:a16="http://schemas.microsoft.com/office/drawing/2014/main" id="{1FE3B0CF-F4ED-D3EC-994B-2D9C0813E809}"/>
                  </a:ext>
                </a:extLst>
              </p:cNvPr>
              <p:cNvSpPr txBox="1"/>
              <p:nvPr/>
            </p:nvSpPr>
            <p:spPr>
              <a:xfrm>
                <a:off x="234533" y="-17068"/>
                <a:ext cx="820233" cy="13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/>
                  <a:t>2</a:t>
                </a:r>
                <a:endParaRPr dirty="0"/>
              </a:p>
            </p:txBody>
          </p:sp>
        </p:grpSp>
        <p:sp>
          <p:nvSpPr>
            <p:cNvPr id="191" name="椭圆 49">
              <a:extLst>
                <a:ext uri="{FF2B5EF4-FFF2-40B4-BE49-F238E27FC236}">
                  <a16:creationId xmlns:a16="http://schemas.microsoft.com/office/drawing/2014/main" id="{6CA643D3-DF1C-267E-9D0E-B97E2E0FC940}"/>
                </a:ext>
              </a:extLst>
            </p:cNvPr>
            <p:cNvSpPr/>
            <p:nvPr/>
          </p:nvSpPr>
          <p:spPr>
            <a:xfrm>
              <a:off x="-1" y="0"/>
              <a:ext cx="1547894" cy="1547893"/>
            </a:xfrm>
            <a:prstGeom prst="ellipse">
              <a:avLst/>
            </a:prstGeom>
            <a:noFill/>
            <a:ln w="17145" cap="flat">
              <a:solidFill>
                <a:srgbClr val="CCD8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8000"/>
            </a:p>
          </p:txBody>
        </p:sp>
        <p:sp>
          <p:nvSpPr>
            <p:cNvPr id="192" name="椭圆 50">
              <a:extLst>
                <a:ext uri="{FF2B5EF4-FFF2-40B4-BE49-F238E27FC236}">
                  <a16:creationId xmlns:a16="http://schemas.microsoft.com/office/drawing/2014/main" id="{C1E6FC66-D552-B811-6213-092329805AC8}"/>
                </a:ext>
              </a:extLst>
            </p:cNvPr>
            <p:cNvSpPr/>
            <p:nvPr/>
          </p:nvSpPr>
          <p:spPr>
            <a:xfrm>
              <a:off x="1115473" y="1214173"/>
              <a:ext cx="359411" cy="359411"/>
            </a:xfrm>
            <a:prstGeom prst="ellipse">
              <a:avLst/>
            </a:prstGeom>
            <a:solidFill>
              <a:srgbClr val="6689B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3" name="椭圆 52">
              <a:extLst>
                <a:ext uri="{FF2B5EF4-FFF2-40B4-BE49-F238E27FC236}">
                  <a16:creationId xmlns:a16="http://schemas.microsoft.com/office/drawing/2014/main" id="{DF2505C8-E9A5-ECB4-1ABD-4C9FF0BCAB24}"/>
                </a:ext>
              </a:extLst>
            </p:cNvPr>
            <p:cNvSpPr/>
            <p:nvPr/>
          </p:nvSpPr>
          <p:spPr>
            <a:xfrm>
              <a:off x="129295" y="34341"/>
              <a:ext cx="226115" cy="22611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80462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CCBB-031C-1CD3-3650-46DDA732F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F7D66F40-9C1E-3A40-EF17-6F79F798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96" y="1409058"/>
            <a:ext cx="4985006" cy="8128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96008D5-4CAC-CE8E-2E88-9C30EFD30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295" y="2240254"/>
            <a:ext cx="7769408" cy="396455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135593F-FEA0-4485-F68B-0FF6C3FBBE89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AF12425-47AD-7352-5F5A-DCE1D7794A6C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21B8236C-B7A3-6247-083C-2AB82FECDE88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AECED48-7F65-94B0-7C8A-3EBC7DD67247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3C631B-B166-72D1-D6C8-73B5676F63E1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7F5901A0-AC55-38F3-820A-48E2913890F5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87D0984-7C3E-3FFB-1595-CFAA67E64458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8B3203C-CA66-6E9B-39EF-18902F80DA8E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5461BC4-1E05-0B3F-5C91-EC099AD959D2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BF160C1-70BD-0920-9BF6-E457DB057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97D6216E-E7C6-4CB6-2423-56330B5D5B3D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984E600-E4FF-D619-C982-BABB399E08D4}"/>
              </a:ext>
            </a:extLst>
          </p:cNvPr>
          <p:cNvSpPr txBox="1"/>
          <p:nvPr/>
        </p:nvSpPr>
        <p:spPr>
          <a:xfrm>
            <a:off x="508000" y="418527"/>
            <a:ext cx="23667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Framework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722DDE-7A4E-47D4-175B-3DB70CA436C0}"/>
              </a:ext>
            </a:extLst>
          </p:cNvPr>
          <p:cNvSpPr txBox="1"/>
          <p:nvPr/>
        </p:nvSpPr>
        <p:spPr>
          <a:xfrm>
            <a:off x="0" y="975909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Multi-dim Node-Specific Graph Neural Architecture Search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(MNNAS)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787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C98CA-E0AB-BB89-ACA0-E5C24125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D852F80-028C-D776-5EB9-8D038284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163" y="5116732"/>
            <a:ext cx="3013859" cy="83803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FB47BE0-4D9B-EB82-C929-B66559EF6235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A12983E-1300-BF96-507F-E206789CD1ED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2BF2F362-8000-BC92-B462-510DB89AD2A9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8891AD5-A4AB-FEFA-4389-134BA3678085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DED235-563A-121F-D2C6-2EAF8D03BD96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9F3719B9-6902-C286-8D9F-121DE7B250E2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579602E-3FC3-3888-11BF-69701FC74E97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8C2FBE59-6275-158C-8AFB-C5CFD2A5F2BF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5FCA159-023C-145F-6969-01158867B185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5A566B8F-FB5A-4189-2A27-7875BC5A5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794E4061-1651-60AF-E7B3-FFED380FFED1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FDB66A0-56BD-5296-D39C-B5EB5E4B292B}"/>
              </a:ext>
            </a:extLst>
          </p:cNvPr>
          <p:cNvSpPr txBox="1"/>
          <p:nvPr/>
        </p:nvSpPr>
        <p:spPr>
          <a:xfrm>
            <a:off x="508000" y="418527"/>
            <a:ext cx="23667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Encoder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3B58C5-1EDA-2C7D-7BD2-0CCE7B50F438}"/>
              </a:ext>
            </a:extLst>
          </p:cNvPr>
          <p:cNvSpPr txBox="1"/>
          <p:nvPr/>
        </p:nvSpPr>
        <p:spPr>
          <a:xfrm>
            <a:off x="423653" y="1108678"/>
            <a:ext cx="107272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Disentangled Mapping Encoder</a:t>
            </a:r>
          </a:p>
          <a:p>
            <a:pPr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Injects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context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combining local features with graph-wide averages: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Maps each candidate operation to a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learnable node-specific embedding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Shared mapping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all search dimensions (S-Dims) ensures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Applies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regularization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preserve diversity: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59BA87-0721-C3DC-4DAE-A73054273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407" y="2372931"/>
            <a:ext cx="6179186" cy="10673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6C7E734-7BDF-7BB6-9340-A3C23D104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433" y="3899204"/>
            <a:ext cx="5175134" cy="58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6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7F324-EB0D-0C81-38F7-D1FA19BD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0AD454B-E674-5726-3349-ED476FEA1ABE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B39806-8640-6660-501B-84BC8F0A186E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223E8A21-70A1-6C5F-46E0-BB86301558AE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B9253D-5470-599B-1DDE-196EFA31E804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6BC3C73-1A64-DAD3-3B34-171AC8632006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3219A969-E923-87A2-28DC-A08AB44BC42D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DA8B765-E2EF-5BF8-1C59-D25BF7D4DFAE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B9EEC21-FBE9-A262-C93F-3897619A1A39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7042E5F-FCFC-6F92-399B-635C00FF1EDA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EAC3A786-04F7-CCBE-CC65-E8A612E46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4D97E252-EFDE-8D26-1A72-00CC32B3D7B7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28E3DDF-F74E-C1BF-FD76-5F7E92094BF2}"/>
              </a:ext>
            </a:extLst>
          </p:cNvPr>
          <p:cNvSpPr txBox="1"/>
          <p:nvPr/>
        </p:nvSpPr>
        <p:spPr>
          <a:xfrm>
            <a:off x="507999" y="418527"/>
            <a:ext cx="348705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Architecture Search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F579F5-EB5D-C06F-9D3C-CFBC3BDA7E29}"/>
              </a:ext>
            </a:extLst>
          </p:cNvPr>
          <p:cNvSpPr txBox="1"/>
          <p:nvPr/>
        </p:nvSpPr>
        <p:spPr>
          <a:xfrm>
            <a:off x="426142" y="1015804"/>
            <a:ext cx="853440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Multi-Dim Architecture: Link Pattern Encoder</a:t>
            </a:r>
          </a:p>
          <a:p>
            <a:pPr>
              <a:buNone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Generalizing to OOD graphs requires modeling both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node-level structure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graph properties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 Law Distribution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High-degree hubs vs. long-tail nodes require different aggregation strategies.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Assortativity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how similar connected nodes are in degree: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Input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74DF9A3-FA3F-1090-F2CE-DE470AEB1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037" y="2727475"/>
            <a:ext cx="1653966" cy="38100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31CAD37-5E86-6BF0-AE5E-A13A6C53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145" y="4441829"/>
            <a:ext cx="2513749" cy="68989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E957499-8824-9B40-7283-A4ECC38C0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165" y="5226322"/>
            <a:ext cx="4184865" cy="86999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EDF6A9B-EB31-DBFF-EBA4-C760CB141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005" y="1176658"/>
            <a:ext cx="1638834" cy="160746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8E7F6AA-7909-127E-7328-57427BD3C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6912" y="2804914"/>
            <a:ext cx="1670200" cy="160746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8CE339D-CD3E-5360-24C0-4DD7C55441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7210" y="4470246"/>
            <a:ext cx="1685882" cy="16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8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D4F8-E37D-89A9-9BE4-344555095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F81C73D-F7E5-AE19-F727-9CF4A1E26BB5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AFE76D2-3844-B447-C421-03ED35156566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53E25C9F-034A-7D31-9564-8B353152AB80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630CF5A-4A9E-5D83-BEF6-86D768E87DF7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3A5576F-5B4D-7D5A-5A26-B90EF731913F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94D970B-622B-CBB0-16DD-1E1BFA1AFF74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41085-9F99-0585-622E-51EDE457FFDB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1B778E0-E36F-5571-BAF8-96F6B77FB488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216E5CC-0CC3-C19B-EE93-1338CC177B7B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128DF45-8B24-E180-5E97-15C15D38A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910EC5C7-5399-1998-245E-CEE0D62736FF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3E74F3C-6FD3-028D-2424-9D2536B808DD}"/>
              </a:ext>
            </a:extLst>
          </p:cNvPr>
          <p:cNvSpPr txBox="1"/>
          <p:nvPr/>
        </p:nvSpPr>
        <p:spPr>
          <a:xfrm>
            <a:off x="507999" y="418527"/>
            <a:ext cx="30564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Architecture Search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E8BBDD-583E-D9A4-0060-026A99D3E3B2}"/>
              </a:ext>
            </a:extLst>
          </p:cNvPr>
          <p:cNvSpPr txBox="1"/>
          <p:nvPr/>
        </p:nvSpPr>
        <p:spPr>
          <a:xfrm>
            <a:off x="423652" y="1105287"/>
            <a:ext cx="11517975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Multi-Dim Architecture: Adaptive Aggregation Attention</a:t>
            </a:r>
          </a:p>
          <a:p>
            <a:pPr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node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S-Dim, compute operation preferences: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get probabilities over candidate operations: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Attention mechanism aligns operation selection with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topological context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guided by link pattern vector.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931439E-59A6-8F52-0853-951C0F8A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094" y="2501771"/>
            <a:ext cx="2321812" cy="838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3CD99B9-172C-4233-F397-6C8928E26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499" y="3937129"/>
            <a:ext cx="2699002" cy="90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9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49A0B-F4C8-B442-3522-3AB43DE5E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49AEEB-D52C-3FB0-0E4F-20B858818F2D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D877EE7-E8A3-1862-C22F-33B6004DA604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EEF89A09-4700-96E1-7D11-A741F837229D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5983EAA-21AF-3808-6DEE-18A1DF36DCCB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F7BA003-D016-C426-C4E4-521A4AFFE36F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275FCFC-B8A1-88CC-7193-B68862226B63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F360B42-4FDD-48CA-F847-5C852C13D928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5691905-846A-F4BD-FEC5-810260325107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BBC4DF1-A0F7-418C-59D8-5F975B925D1E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485F3FE-5C00-AF48-7DF1-32FB8C59B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8E3B600E-D4A3-AB8C-CFEC-8892B6293FC9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737B680-F479-4993-3D9B-ACE51C80F5D6}"/>
              </a:ext>
            </a:extLst>
          </p:cNvPr>
          <p:cNvSpPr txBox="1"/>
          <p:nvPr/>
        </p:nvSpPr>
        <p:spPr>
          <a:xfrm>
            <a:off x="508000" y="418527"/>
            <a:ext cx="23667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Fusion Network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0C4ADE-51D5-3D87-3199-C2C192F3C63A}"/>
              </a:ext>
            </a:extLst>
          </p:cNvPr>
          <p:cNvSpPr txBox="1"/>
          <p:nvPr/>
        </p:nvSpPr>
        <p:spPr>
          <a:xfrm>
            <a:off x="423652" y="920621"/>
            <a:ext cx="1136557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Multi-Dimension Fusion Network</a:t>
            </a:r>
          </a:p>
          <a:p>
            <a:pPr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Aggregates node-specific architectures across all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dimensions (S-Dims)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build final node representation.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Fusion Formula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connection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preserve identity and reduce overfitting.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Thanks to shared embedding mapping avoids redundant operation computation.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architecture discretization or retraining — supports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weight sharing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C6F8B8-3184-BC82-AA70-C8C68CAE2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709" y="2947236"/>
            <a:ext cx="4990582" cy="9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2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BC59-D48B-B3CB-C6BE-BF93FCF43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8EA6897-4C6E-0F4F-33AA-D6D21D2E6DF3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D744ACB-775B-BE47-84FA-546C1CF1A62D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C49B93C7-4AAC-C80F-8876-9AA4F913FEFF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D0D0641-6BBF-3BA0-FA0A-1BB9019E636E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914AE4D-E83C-5D80-F5B9-63D2E7671846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459C810-5165-4AFF-34BE-27F8E761555D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20E5005-A642-0CA3-2F31-FFF6B0C37239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1B128AA-13EB-F265-7FC2-7448EDEE11D6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F271296-3EEB-2690-AD96-CE35B78BEA3E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6C06D510-E84B-7AF9-071A-36A0A8EB7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5554C43D-4C0F-2948-3D6F-F53EB1338234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769406A-8812-7166-2056-7FF85F0635E0}"/>
              </a:ext>
            </a:extLst>
          </p:cNvPr>
          <p:cNvSpPr txBox="1"/>
          <p:nvPr/>
        </p:nvSpPr>
        <p:spPr>
          <a:xfrm>
            <a:off x="507999" y="418527"/>
            <a:ext cx="30784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Theoretical Insights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750F6A-9E5F-35CC-71B4-5015FF58FFC0}"/>
              </a:ext>
            </a:extLst>
          </p:cNvPr>
          <p:cNvSpPr txBox="1"/>
          <p:nvPr/>
        </p:nvSpPr>
        <p:spPr>
          <a:xfrm>
            <a:off x="423653" y="1128918"/>
            <a:ext cx="114757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Theoretical Analysis T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hrough Information Bottleneck Theory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02954A1-F2BB-9908-9089-4FE619FC2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097" y="2211177"/>
            <a:ext cx="5829805" cy="69348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2E61953-627B-410E-4B63-F6C3DEA570B4}"/>
              </a:ext>
            </a:extLst>
          </p:cNvPr>
          <p:cNvSpPr txBox="1"/>
          <p:nvPr/>
        </p:nvSpPr>
        <p:spPr>
          <a:xfrm>
            <a:off x="1120955" y="3343696"/>
            <a:ext cx="9950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aims to find the most concise and effective data representation, that is, to retain the most valuable information by sacrificing some irrelevant information.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668024E-9C0D-F464-EE3E-7C970B365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168" y="4650300"/>
            <a:ext cx="7399661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5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D8CAC-9813-CF7D-A5AF-CF6C1776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BB5FB72-FF5E-9E57-5EB2-27AF8B9DAB49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10BEB4F-EB1A-E942-F80A-CC4BAC3E1401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F1DE8662-8420-344D-4BAD-4E54EDBCC2D0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C2B9AA2-1C34-097D-80FF-145991F60509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37A4527-319B-D807-9DC6-5C9244D255D8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5AA3C39C-8C65-D4D7-A5EC-1077B20E71C7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7CA9A3D-542E-7714-7A47-0E386F7A1E71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4863D0D-2A2A-1339-2D4C-05C82FB4C1A4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A147A6A-8CEB-D400-9199-27DB877A7712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FCEE7B9-4017-3C23-44FF-A8988E6BC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1D68EC27-0D46-7A2A-7192-1C7179C9F0B6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68C03A2-ABF7-AFBD-8684-DC8413B962C2}"/>
              </a:ext>
            </a:extLst>
          </p:cNvPr>
          <p:cNvSpPr txBox="1"/>
          <p:nvPr/>
        </p:nvSpPr>
        <p:spPr>
          <a:xfrm>
            <a:off x="507999" y="418527"/>
            <a:ext cx="30784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Theoretical Insights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B4DE11-D9B1-6EBA-6762-DC297BAD53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42"/>
          <a:stretch>
            <a:fillRect/>
          </a:stretch>
        </p:blipFill>
        <p:spPr>
          <a:xfrm>
            <a:off x="507999" y="839091"/>
            <a:ext cx="4976291" cy="55399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544269E-85C8-A700-C556-8AF55B792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0106"/>
            <a:ext cx="4498480" cy="62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6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35B1D-E783-960B-89EE-F47C61FFA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500F1C3-30C0-E118-AFD8-98B1B6862D94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E4CC90F-6296-089D-DB46-375D9012CE5B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1DDF4D3B-3E68-45D6-B669-1A94FD0F8149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98713A4-B18E-94BE-BF1A-38CF79488D27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28D0944-6BEA-8BA7-751D-BC24CA489ADF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581E086F-DEE4-6789-973B-8933142C713E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35FFD73-A1AB-EF64-C9FE-3D131D1C3E8F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074BF543-1FBA-74D8-CD76-F05F167383CE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7CF6453-EA66-8F9A-DEF0-6595A75AFC26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1735D78-F312-F9D4-FD72-DF84C4C6F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BAA2BBB0-D735-B257-6E0C-A580870D4260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C67AB-D98C-9F27-9E43-9336051EDA45}"/>
              </a:ext>
            </a:extLst>
          </p:cNvPr>
          <p:cNvSpPr txBox="1"/>
          <p:nvPr/>
        </p:nvSpPr>
        <p:spPr>
          <a:xfrm>
            <a:off x="507999" y="418527"/>
            <a:ext cx="30784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Complexity Analysis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25EA85-7064-BABD-8636-881604BCC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59" y="1440599"/>
            <a:ext cx="10403676" cy="43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4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>
            <a:extLst>
              <a:ext uri="{FF2B5EF4-FFF2-40B4-BE49-F238E27FC236}">
                <a16:creationId xmlns:a16="http://schemas.microsoft.com/office/drawing/2014/main" id="{265FFA18-4972-148F-29D1-653588CED21B}"/>
              </a:ext>
            </a:extLst>
          </p:cNvPr>
          <p:cNvSpPr/>
          <p:nvPr/>
        </p:nvSpPr>
        <p:spPr>
          <a:xfrm>
            <a:off x="266039" y="288010"/>
            <a:ext cx="2832761" cy="311489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D4BD3A1-8675-DACA-35BD-50EFFE032FF3}"/>
              </a:ext>
            </a:extLst>
          </p:cNvPr>
          <p:cNvSpPr/>
          <p:nvPr/>
        </p:nvSpPr>
        <p:spPr>
          <a:xfrm>
            <a:off x="9348571" y="3762613"/>
            <a:ext cx="2622597" cy="2998107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902E1EE-B106-8330-B79F-9469E5DA8CE3}"/>
              </a:ext>
            </a:extLst>
          </p:cNvPr>
          <p:cNvSpPr/>
          <p:nvPr/>
        </p:nvSpPr>
        <p:spPr>
          <a:xfrm>
            <a:off x="378229" y="381501"/>
            <a:ext cx="11476417" cy="6247900"/>
          </a:xfrm>
          <a:prstGeom prst="roundRect">
            <a:avLst>
              <a:gd name="adj" fmla="val 1568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glow rad="228600">
              <a:sysClr val="windowText" lastClr="000000">
                <a:alpha val="30000"/>
              </a:sysClr>
            </a:glow>
          </a:effectLst>
        </p:spPr>
        <p:txBody>
          <a:bodyPr rtlCol="0" anchor="ctr"/>
          <a:lstStyle/>
          <a:p>
            <a:pPr algn="ctr" defTabSz="609630">
              <a:defRPr/>
            </a:pPr>
            <a:endParaRPr lang="zh-CN" altLang="en-US" sz="1200" kern="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70" name="图片 69" descr="徽标&#10;&#10;描述已自动生成">
            <a:extLst>
              <a:ext uri="{FF2B5EF4-FFF2-40B4-BE49-F238E27FC236}">
                <a16:creationId xmlns:a16="http://schemas.microsoft.com/office/drawing/2014/main" id="{621D2B27-B3C4-723D-DDF0-540C94926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098" y="-169896"/>
            <a:ext cx="2174686" cy="3114898"/>
          </a:xfrm>
          <a:prstGeom prst="rect">
            <a:avLst/>
          </a:prstGeom>
        </p:spPr>
      </p:pic>
      <p:sp>
        <p:nvSpPr>
          <p:cNvPr id="77" name="任意多边形: 形状 7">
            <a:extLst>
              <a:ext uri="{FF2B5EF4-FFF2-40B4-BE49-F238E27FC236}">
                <a16:creationId xmlns:a16="http://schemas.microsoft.com/office/drawing/2014/main" id="{C19E8E39-B9D8-A193-9B6A-11440F330173}"/>
              </a:ext>
            </a:extLst>
          </p:cNvPr>
          <p:cNvSpPr/>
          <p:nvPr/>
        </p:nvSpPr>
        <p:spPr>
          <a:xfrm rot="16200000">
            <a:off x="-1109479" y="1846580"/>
            <a:ext cx="6247900" cy="331774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0E0F284-F33B-5A07-5C54-CC0850547DA6}"/>
              </a:ext>
            </a:extLst>
          </p:cNvPr>
          <p:cNvSpPr txBox="1"/>
          <p:nvPr/>
        </p:nvSpPr>
        <p:spPr>
          <a:xfrm>
            <a:off x="1069499" y="3135370"/>
            <a:ext cx="2544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598FCC-10D5-E70C-7C97-69B296C4A1ED}"/>
              </a:ext>
            </a:extLst>
          </p:cNvPr>
          <p:cNvGrpSpPr/>
          <p:nvPr/>
        </p:nvGrpSpPr>
        <p:grpSpPr>
          <a:xfrm>
            <a:off x="5027513" y="1384859"/>
            <a:ext cx="3352825" cy="711200"/>
            <a:chOff x="5027513" y="1384859"/>
            <a:chExt cx="3352825" cy="711200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A617CBD5-9939-0DFE-843C-15A568853DFD}"/>
                </a:ext>
              </a:extLst>
            </p:cNvPr>
            <p:cNvSpPr/>
            <p:nvPr/>
          </p:nvSpPr>
          <p:spPr>
            <a:xfrm>
              <a:off x="5027513" y="1384859"/>
              <a:ext cx="711200" cy="711200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13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EBE950F-EF1C-9AC6-3A90-C3DF99A5E1C3}"/>
                </a:ext>
              </a:extLst>
            </p:cNvPr>
            <p:cNvSpPr txBox="1"/>
            <p:nvPr/>
          </p:nvSpPr>
          <p:spPr>
            <a:xfrm>
              <a:off x="5912441" y="1525016"/>
              <a:ext cx="2467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1C488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Introduction</a:t>
              </a:r>
              <a:endParaRPr lang="zh-CN" altLang="en-US" sz="2400" dirty="0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A57DDDB-78D9-34FC-42E8-9908AA74351B}"/>
              </a:ext>
            </a:extLst>
          </p:cNvPr>
          <p:cNvGrpSpPr/>
          <p:nvPr/>
        </p:nvGrpSpPr>
        <p:grpSpPr>
          <a:xfrm>
            <a:off x="5027513" y="2640311"/>
            <a:ext cx="4311849" cy="711200"/>
            <a:chOff x="5027513" y="2628061"/>
            <a:chExt cx="4311849" cy="71120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DA398376-5D08-E868-BC4C-D3C670E5CA9C}"/>
                </a:ext>
              </a:extLst>
            </p:cNvPr>
            <p:cNvSpPr/>
            <p:nvPr/>
          </p:nvSpPr>
          <p:spPr>
            <a:xfrm>
              <a:off x="5027513" y="2628061"/>
              <a:ext cx="711200" cy="711200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13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C3D7EEBA-2CB0-F5F4-3F8D-9ABCABB2BD9E}"/>
                </a:ext>
              </a:extLst>
            </p:cNvPr>
            <p:cNvSpPr txBox="1"/>
            <p:nvPr/>
          </p:nvSpPr>
          <p:spPr>
            <a:xfrm>
              <a:off x="5912441" y="2752828"/>
              <a:ext cx="3426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1C488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Methodology</a:t>
              </a:r>
              <a:endParaRPr lang="zh-CN" altLang="en-US" sz="2400" dirty="0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990F9C7-018C-50D1-7C8F-67E509FE403C}"/>
              </a:ext>
            </a:extLst>
          </p:cNvPr>
          <p:cNvGrpSpPr/>
          <p:nvPr/>
        </p:nvGrpSpPr>
        <p:grpSpPr>
          <a:xfrm>
            <a:off x="5027513" y="5151216"/>
            <a:ext cx="4655836" cy="711200"/>
            <a:chOff x="5027513" y="5151216"/>
            <a:chExt cx="4655836" cy="711200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1E5A21EA-9D22-712F-24E7-AB6E3431BC4E}"/>
                </a:ext>
              </a:extLst>
            </p:cNvPr>
            <p:cNvSpPr txBox="1"/>
            <p:nvPr/>
          </p:nvSpPr>
          <p:spPr>
            <a:xfrm>
              <a:off x="5912441" y="5275983"/>
              <a:ext cx="37709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1C488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Conclusion</a:t>
              </a:r>
              <a:endParaRPr lang="zh-CN" altLang="en-US" sz="2400" dirty="0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4DF390B-691D-D12B-F11B-130B84083F5A}"/>
                </a:ext>
              </a:extLst>
            </p:cNvPr>
            <p:cNvSpPr/>
            <p:nvPr/>
          </p:nvSpPr>
          <p:spPr>
            <a:xfrm>
              <a:off x="5027513" y="5151216"/>
              <a:ext cx="711200" cy="711200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13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648050-5674-FC06-4A78-C26AFDE88C13}"/>
              </a:ext>
            </a:extLst>
          </p:cNvPr>
          <p:cNvGrpSpPr/>
          <p:nvPr/>
        </p:nvGrpSpPr>
        <p:grpSpPr>
          <a:xfrm>
            <a:off x="5027513" y="3895763"/>
            <a:ext cx="4005678" cy="711200"/>
            <a:chOff x="5027513" y="3869705"/>
            <a:chExt cx="4005678" cy="71120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824254C9-2E16-F51C-359F-FB3AEF0D20F7}"/>
                </a:ext>
              </a:extLst>
            </p:cNvPr>
            <p:cNvSpPr/>
            <p:nvPr/>
          </p:nvSpPr>
          <p:spPr>
            <a:xfrm>
              <a:off x="5027513" y="3869705"/>
              <a:ext cx="711200" cy="711200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13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F9D2D28C-E650-DC22-F6E5-0CDCEF3BEBF7}"/>
                </a:ext>
              </a:extLst>
            </p:cNvPr>
            <p:cNvSpPr txBox="1"/>
            <p:nvPr/>
          </p:nvSpPr>
          <p:spPr>
            <a:xfrm>
              <a:off x="5912441" y="3994472"/>
              <a:ext cx="312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1C488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Experiments</a:t>
              </a:r>
              <a:endParaRPr lang="zh-CN" altLang="en-US" sz="2400" dirty="0">
                <a:solidFill>
                  <a:srgbClr val="1C488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380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124F3-52EC-9E50-A6D2-AE514C03F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CFC0B03-3802-E0B3-A21D-94D7D3180E21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5AE1CDB-C9A1-B4B1-8D32-FE7819FFF668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5F5D3144-03E4-BCFF-7442-7EC227F4E818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3AA0D5-E4B7-80AD-CFFD-E34434BB804B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C8EF96-9DFD-59B7-FFE3-8A88BBEBAC74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FBB5135-B18A-AF3C-996A-14EE4E0A7F91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B5362EF-7EB9-853F-DD1D-26900D4D9B89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DCC7063-6984-EB71-7B76-0CE3D3E6724D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DE8DF90-CF0B-1005-B2A3-4DCB8F0F1BE7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F86D9400-F82E-C985-55E4-D5E044621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CC9FECEA-8133-22B9-CAC9-2819B97AFC3C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BF04A6-1804-F1C7-010F-423820EB2AC6}"/>
              </a:ext>
            </a:extLst>
          </p:cNvPr>
          <p:cNvSpPr txBox="1"/>
          <p:nvPr/>
        </p:nvSpPr>
        <p:spPr>
          <a:xfrm>
            <a:off x="507999" y="418527"/>
            <a:ext cx="307847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Complexity Analysis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E74E20-4733-B5B0-D503-1F495EBB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53" y="1561938"/>
            <a:ext cx="9845893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39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BD583-4F8F-C70C-BFA3-F2C294C8F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38">
            <a:extLst>
              <a:ext uri="{FF2B5EF4-FFF2-40B4-BE49-F238E27FC236}">
                <a16:creationId xmlns:a16="http://schemas.microsoft.com/office/drawing/2014/main" id="{07391E5B-A9F0-E99E-C178-3869BDA15BCF}"/>
              </a:ext>
            </a:extLst>
          </p:cNvPr>
          <p:cNvSpPr/>
          <p:nvPr/>
        </p:nvSpPr>
        <p:spPr>
          <a:xfrm>
            <a:off x="0" y="6064383"/>
            <a:ext cx="12192000" cy="796691"/>
          </a:xfrm>
          <a:prstGeom prst="rect">
            <a:avLst/>
          </a:prstGeom>
          <a:solidFill>
            <a:srgbClr val="1642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85" name="图形 39" descr="图形 39">
            <a:extLst>
              <a:ext uri="{FF2B5EF4-FFF2-40B4-BE49-F238E27FC236}">
                <a16:creationId xmlns:a16="http://schemas.microsoft.com/office/drawing/2014/main" id="{931F0601-C2C5-DF40-BBB8-E441652954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74800" y="6286640"/>
            <a:ext cx="8753062" cy="56107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文本框 8">
            <a:extLst>
              <a:ext uri="{FF2B5EF4-FFF2-40B4-BE49-F238E27FC236}">
                <a16:creationId xmlns:a16="http://schemas.microsoft.com/office/drawing/2014/main" id="{FEC8E90C-F7E6-9D25-07F5-500FAE4D3F42}"/>
              </a:ext>
            </a:extLst>
          </p:cNvPr>
          <p:cNvSpPr txBox="1"/>
          <p:nvPr/>
        </p:nvSpPr>
        <p:spPr>
          <a:xfrm>
            <a:off x="5283200" y="2660693"/>
            <a:ext cx="432685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4400" b="1">
                <a:solidFill>
                  <a:srgbClr val="404040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dirty="0"/>
              <a:t>Experiments</a:t>
            </a:r>
          </a:p>
        </p:txBody>
      </p:sp>
      <p:grpSp>
        <p:nvGrpSpPr>
          <p:cNvPr id="194" name="组合 47">
            <a:extLst>
              <a:ext uri="{FF2B5EF4-FFF2-40B4-BE49-F238E27FC236}">
                <a16:creationId xmlns:a16="http://schemas.microsoft.com/office/drawing/2014/main" id="{4C50625E-D071-8785-1589-298483C85D4C}"/>
              </a:ext>
            </a:extLst>
          </p:cNvPr>
          <p:cNvGrpSpPr/>
          <p:nvPr/>
        </p:nvGrpSpPr>
        <p:grpSpPr>
          <a:xfrm>
            <a:off x="3107162" y="2247100"/>
            <a:ext cx="1547895" cy="1573585"/>
            <a:chOff x="-1" y="0"/>
            <a:chExt cx="1547894" cy="1573584"/>
          </a:xfrm>
        </p:grpSpPr>
        <p:grpSp>
          <p:nvGrpSpPr>
            <p:cNvPr id="190" name="椭圆 48">
              <a:extLst>
                <a:ext uri="{FF2B5EF4-FFF2-40B4-BE49-F238E27FC236}">
                  <a16:creationId xmlns:a16="http://schemas.microsoft.com/office/drawing/2014/main" id="{0D499B87-6D98-DCAD-F9EF-2891C0F6C145}"/>
                </a:ext>
              </a:extLst>
            </p:cNvPr>
            <p:cNvGrpSpPr/>
            <p:nvPr/>
          </p:nvGrpSpPr>
          <p:grpSpPr>
            <a:xfrm>
              <a:off x="129295" y="112227"/>
              <a:ext cx="1289301" cy="1323436"/>
              <a:chOff x="-1" y="-17068"/>
              <a:chExt cx="1289300" cy="1323434"/>
            </a:xfrm>
          </p:grpSpPr>
          <p:sp>
            <p:nvSpPr>
              <p:cNvPr id="188" name="圆形">
                <a:extLst>
                  <a:ext uri="{FF2B5EF4-FFF2-40B4-BE49-F238E27FC236}">
                    <a16:creationId xmlns:a16="http://schemas.microsoft.com/office/drawing/2014/main" id="{D8F32D86-8FE3-63E2-5382-E83DEF486945}"/>
                  </a:ext>
                </a:extLst>
              </p:cNvPr>
              <p:cNvSpPr/>
              <p:nvPr/>
            </p:nvSpPr>
            <p:spPr>
              <a:xfrm>
                <a:off x="-1" y="0"/>
                <a:ext cx="1289300" cy="1289298"/>
              </a:xfrm>
              <a:prstGeom prst="ellipse">
                <a:avLst/>
              </a:prstGeom>
              <a:solidFill>
                <a:srgbClr val="1642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8000"/>
              </a:p>
            </p:txBody>
          </p:sp>
          <p:sp>
            <p:nvSpPr>
              <p:cNvPr id="189" name="1">
                <a:extLst>
                  <a:ext uri="{FF2B5EF4-FFF2-40B4-BE49-F238E27FC236}">
                    <a16:creationId xmlns:a16="http://schemas.microsoft.com/office/drawing/2014/main" id="{6AE482C9-D840-4719-8DC9-0460FA368BC5}"/>
                  </a:ext>
                </a:extLst>
              </p:cNvPr>
              <p:cNvSpPr txBox="1"/>
              <p:nvPr/>
            </p:nvSpPr>
            <p:spPr>
              <a:xfrm>
                <a:off x="234533" y="-17068"/>
                <a:ext cx="820233" cy="13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/>
                  <a:t>3</a:t>
                </a:r>
                <a:endParaRPr dirty="0"/>
              </a:p>
            </p:txBody>
          </p:sp>
        </p:grpSp>
        <p:sp>
          <p:nvSpPr>
            <p:cNvPr id="191" name="椭圆 49">
              <a:extLst>
                <a:ext uri="{FF2B5EF4-FFF2-40B4-BE49-F238E27FC236}">
                  <a16:creationId xmlns:a16="http://schemas.microsoft.com/office/drawing/2014/main" id="{DBA1F48C-3608-30D7-1151-364AB4D066E1}"/>
                </a:ext>
              </a:extLst>
            </p:cNvPr>
            <p:cNvSpPr/>
            <p:nvPr/>
          </p:nvSpPr>
          <p:spPr>
            <a:xfrm>
              <a:off x="-1" y="0"/>
              <a:ext cx="1547894" cy="1547893"/>
            </a:xfrm>
            <a:prstGeom prst="ellipse">
              <a:avLst/>
            </a:prstGeom>
            <a:noFill/>
            <a:ln w="17145" cap="flat">
              <a:solidFill>
                <a:srgbClr val="CCD8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8000"/>
            </a:p>
          </p:txBody>
        </p:sp>
        <p:sp>
          <p:nvSpPr>
            <p:cNvPr id="192" name="椭圆 50">
              <a:extLst>
                <a:ext uri="{FF2B5EF4-FFF2-40B4-BE49-F238E27FC236}">
                  <a16:creationId xmlns:a16="http://schemas.microsoft.com/office/drawing/2014/main" id="{0213C230-DCDD-FE53-6E77-7192FDBE3ACC}"/>
                </a:ext>
              </a:extLst>
            </p:cNvPr>
            <p:cNvSpPr/>
            <p:nvPr/>
          </p:nvSpPr>
          <p:spPr>
            <a:xfrm>
              <a:off x="1115473" y="1214173"/>
              <a:ext cx="359411" cy="359411"/>
            </a:xfrm>
            <a:prstGeom prst="ellipse">
              <a:avLst/>
            </a:prstGeom>
            <a:solidFill>
              <a:srgbClr val="6689B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3" name="椭圆 52">
              <a:extLst>
                <a:ext uri="{FF2B5EF4-FFF2-40B4-BE49-F238E27FC236}">
                  <a16:creationId xmlns:a16="http://schemas.microsoft.com/office/drawing/2014/main" id="{6DFFEAB9-7782-2BFF-214C-C65A36D6AB52}"/>
                </a:ext>
              </a:extLst>
            </p:cNvPr>
            <p:cNvSpPr/>
            <p:nvPr/>
          </p:nvSpPr>
          <p:spPr>
            <a:xfrm>
              <a:off x="129295" y="34341"/>
              <a:ext cx="226115" cy="22611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08916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7FEA-A1AC-E131-0A1D-6A48ADA21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6EA9EC-3F91-12F3-316C-7D3989461318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E50F3F9-8576-6D56-6A94-1D1B88EAFEF3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33BCEC6E-A3E4-8A6F-53C0-F3D982EAF70A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8CF7F7D-AD23-5061-29AD-C33DDC8EEF6D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BDB434A-DE14-C164-C67C-742CBA595242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91C1691-5C33-4086-2676-B5847A1FCDF3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2CD82AA-391A-C3B0-B713-86D644EAFDD0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443AA46-FAD2-4551-4027-8FB0B57846EA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F92B94E-6767-8381-2412-C2DF425F041A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D451523-7856-5B1D-48BA-2BD142368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B666A50B-B161-A483-EC29-C1F6B940AD2F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34F16B8-4F78-139E-A3BE-F65AFC8FC3FD}"/>
              </a:ext>
            </a:extLst>
          </p:cNvPr>
          <p:cNvSpPr txBox="1"/>
          <p:nvPr/>
        </p:nvSpPr>
        <p:spPr>
          <a:xfrm>
            <a:off x="508000" y="418527"/>
            <a:ext cx="23667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Setting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12D46B3-4785-C147-A677-E6A8E66BDB2F}"/>
              </a:ext>
            </a:extLst>
          </p:cNvPr>
          <p:cNvSpPr txBox="1"/>
          <p:nvPr/>
        </p:nvSpPr>
        <p:spPr>
          <a:xfrm>
            <a:off x="839413" y="3343988"/>
            <a:ext cx="465786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  <a:p>
            <a:pPr>
              <a:buNone/>
            </a:pP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Evaluate MNNAS under distribution shifts across</a:t>
            </a:r>
          </a:p>
          <a:p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➤ Supervised graph classification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➤ Unsupervised community detection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➤ Inverse graph partitioning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916028-D070-B1FB-3945-BAF47A6780A0}"/>
              </a:ext>
            </a:extLst>
          </p:cNvPr>
          <p:cNvSpPr txBox="1"/>
          <p:nvPr/>
        </p:nvSpPr>
        <p:spPr>
          <a:xfrm>
            <a:off x="6355133" y="3343989"/>
            <a:ext cx="50948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Baselines</a:t>
            </a:r>
          </a:p>
          <a:p>
            <a:pPr>
              <a:buNone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Hand-designed GNNs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GCN, GAT, GIN,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GraphSAGE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GraphConv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GAP,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ClusterNet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ASAP, DIR, PNA, GSAT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NAS-based Methods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DARTS,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GraphNAS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PAS, GASSO, GRACES,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(SOTA)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4714841-9E3A-67F6-4FE8-0E37BD54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194" y="1137319"/>
            <a:ext cx="9057612" cy="20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FDFD1-DD36-F0F9-F6EE-69244994B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DBDEAF3-83AC-2FC4-F334-96205AB7CC90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6EFF066-9428-DDDD-9232-90A9D8F710C1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A3D883CC-52BB-C355-30D8-DA37600D6CC1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07212CC-9379-BBAB-45A4-F290A0C35288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D156173-293B-AF44-A3AD-4311702EE544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D5AA21D-9FEB-59A3-1195-259EA4457FEE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47CDA64-9389-3DA3-2FF9-7C2EC8F87BDF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6DB7C1BA-2F68-8A37-B881-B77C0CC412F3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009140E-60FB-4A6D-1226-6D575770EB35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AEA7D418-E83C-F457-B3A3-C5B9AD73E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48E1EE57-8AC8-1BE2-FE08-379A0010E256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CAA7205-F16A-CF3F-EDF0-878BDDD36380}"/>
              </a:ext>
            </a:extLst>
          </p:cNvPr>
          <p:cNvSpPr txBox="1"/>
          <p:nvPr/>
        </p:nvSpPr>
        <p:spPr>
          <a:xfrm>
            <a:off x="507999" y="418527"/>
            <a:ext cx="321733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Graph Classification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141B21-ACF7-C72A-C9C1-BD6E3D097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53" y="1295240"/>
            <a:ext cx="8217708" cy="466232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B6D965-90B5-B186-2EB0-231B9A364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5" r="27507"/>
          <a:stretch>
            <a:fillRect/>
          </a:stretch>
        </p:blipFill>
        <p:spPr bwMode="auto">
          <a:xfrm>
            <a:off x="9084354" y="1248545"/>
            <a:ext cx="2418789" cy="20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52E450-32C1-3CC2-D79C-0EE0A5D79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2" r="1"/>
          <a:stretch>
            <a:fillRect/>
          </a:stretch>
        </p:blipFill>
        <p:spPr bwMode="auto">
          <a:xfrm>
            <a:off x="9441613" y="3511432"/>
            <a:ext cx="1704269" cy="253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47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1359-CBB4-BD0F-ADD2-E424ACFB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089783-955C-62A0-EB7C-67A633D16984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8E042C9-1903-7CBE-8CE3-E6902A9AD958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0321EAC3-5AFE-01E8-D690-8BCA260D6FE4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E16071B-F59A-7C73-BD74-DE261AF0CB8F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EB5B666-FC86-C501-4BE9-EA06D8959163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C663154-F2FB-83C4-C1C5-AB69C968176E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BB7724A-8F59-6489-7A5E-A53F7E15C8A0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AFBD279-ECFD-4686-4CC8-99F63AF2416A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7F82EDB-C654-6AA8-82B4-F8D33DCB6AC4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5F9EE961-E27A-03EF-C7CD-E4D332DBC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BF140CEC-19F5-7999-A035-A7805FF65A77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29F130B-218F-FD14-12E0-0AF4ABCA3D75}"/>
              </a:ext>
            </a:extLst>
          </p:cNvPr>
          <p:cNvSpPr txBox="1"/>
          <p:nvPr/>
        </p:nvSpPr>
        <p:spPr>
          <a:xfrm>
            <a:off x="507999" y="418527"/>
            <a:ext cx="336973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Community Detection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528346-B3E7-12DD-AAC0-C3D12F73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66" y="1321824"/>
            <a:ext cx="10088862" cy="44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5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2398-5CD2-558F-85A5-F74A6AC85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E99483F-5D1E-AD5F-5108-7ADAE9B0C0E4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08B0844-C9A1-1B28-22A5-707F8AC5E07F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1A97A2C4-1B9B-8328-D744-941CBFF84F36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AD45703-786D-F7B1-5D65-E05E3AB0B08A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A52364C-AE11-C678-0E9B-212FACD10388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97238397-3DA2-434E-13F9-8F4F24B38D33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19C3548-E90E-FCC7-3AAD-9AF798E43173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AA4C7BA-A446-58DE-4A4D-CDFE4DF01C41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C87DB66-F07D-D2C7-DD47-CCFF374414F3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286AD32-A272-F3CE-4CE5-26562304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6BE80DD0-AC56-AC87-B265-5A1755859F9B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3E2E38E-21EA-7D1F-E409-035D8C0465E9}"/>
              </a:ext>
            </a:extLst>
          </p:cNvPr>
          <p:cNvSpPr txBox="1"/>
          <p:nvPr/>
        </p:nvSpPr>
        <p:spPr>
          <a:xfrm>
            <a:off x="507999" y="418527"/>
            <a:ext cx="324273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Inverse Graph Partition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812E40-3C41-8BE7-9392-9CA68FF50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83" y="1563305"/>
            <a:ext cx="10572434" cy="38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4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C3A9A-1181-1557-769E-DB3F89503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762A4A1-DBA3-5F71-940B-CE7F8576A4DF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FA8D8F7-4F1F-2B6F-EF1C-BEFA4CB30F38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60F831DC-0A8A-0A46-1BEE-FECFEF8AB73B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F637FF4-16CA-9FD6-8015-AD937398C3F3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FA52EF-4F5A-BC22-0521-F7DFFA8DD3EC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313C678E-E398-2DEB-DED2-77E6D1824487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4B88873-E921-A0E3-E298-05C8F5EC433C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E4C7982-2BCA-D881-2C80-960E063B78C5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D9C37D1-8C96-F551-9ED5-26C4B382CA20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013D12F-4F6C-9A1E-AC0B-D2D5D98B8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64263EFB-B2CD-95AB-0317-CC08D8E0688F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C3CC8EF-36D2-E952-E21E-B0C336AE3763}"/>
              </a:ext>
            </a:extLst>
          </p:cNvPr>
          <p:cNvSpPr txBox="1"/>
          <p:nvPr/>
        </p:nvSpPr>
        <p:spPr>
          <a:xfrm>
            <a:off x="507999" y="418527"/>
            <a:ext cx="324273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Interpretability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C13764-48A0-137A-57EC-87B8F32B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48" y="1758509"/>
            <a:ext cx="11335104" cy="367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14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10BB-7F49-633B-8511-DA8672A71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38">
            <a:extLst>
              <a:ext uri="{FF2B5EF4-FFF2-40B4-BE49-F238E27FC236}">
                <a16:creationId xmlns:a16="http://schemas.microsoft.com/office/drawing/2014/main" id="{24391FA6-BD9D-AF37-018C-37B27397D05C}"/>
              </a:ext>
            </a:extLst>
          </p:cNvPr>
          <p:cNvSpPr/>
          <p:nvPr/>
        </p:nvSpPr>
        <p:spPr>
          <a:xfrm>
            <a:off x="0" y="6064383"/>
            <a:ext cx="12192000" cy="796691"/>
          </a:xfrm>
          <a:prstGeom prst="rect">
            <a:avLst/>
          </a:prstGeom>
          <a:solidFill>
            <a:srgbClr val="1642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85" name="图形 39" descr="图形 39">
            <a:extLst>
              <a:ext uri="{FF2B5EF4-FFF2-40B4-BE49-F238E27FC236}">
                <a16:creationId xmlns:a16="http://schemas.microsoft.com/office/drawing/2014/main" id="{A1BEAFE9-0CA5-003D-4FC8-6FBC56E8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74800" y="6286640"/>
            <a:ext cx="8753062" cy="56107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文本框 8">
            <a:extLst>
              <a:ext uri="{FF2B5EF4-FFF2-40B4-BE49-F238E27FC236}">
                <a16:creationId xmlns:a16="http://schemas.microsoft.com/office/drawing/2014/main" id="{414E83DB-BDCE-FCEF-677B-110D75B741E0}"/>
              </a:ext>
            </a:extLst>
          </p:cNvPr>
          <p:cNvSpPr txBox="1"/>
          <p:nvPr/>
        </p:nvSpPr>
        <p:spPr>
          <a:xfrm>
            <a:off x="5283200" y="2660693"/>
            <a:ext cx="432685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4400" b="1">
                <a:solidFill>
                  <a:srgbClr val="404040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dirty="0"/>
              <a:t>Conclusion</a:t>
            </a:r>
          </a:p>
        </p:txBody>
      </p:sp>
      <p:grpSp>
        <p:nvGrpSpPr>
          <p:cNvPr id="194" name="组合 47">
            <a:extLst>
              <a:ext uri="{FF2B5EF4-FFF2-40B4-BE49-F238E27FC236}">
                <a16:creationId xmlns:a16="http://schemas.microsoft.com/office/drawing/2014/main" id="{87609376-EF31-CE18-F0BC-889F02F9FE87}"/>
              </a:ext>
            </a:extLst>
          </p:cNvPr>
          <p:cNvGrpSpPr/>
          <p:nvPr/>
        </p:nvGrpSpPr>
        <p:grpSpPr>
          <a:xfrm>
            <a:off x="3107162" y="2247100"/>
            <a:ext cx="1547895" cy="1573585"/>
            <a:chOff x="-1" y="0"/>
            <a:chExt cx="1547894" cy="1573584"/>
          </a:xfrm>
        </p:grpSpPr>
        <p:grpSp>
          <p:nvGrpSpPr>
            <p:cNvPr id="190" name="椭圆 48">
              <a:extLst>
                <a:ext uri="{FF2B5EF4-FFF2-40B4-BE49-F238E27FC236}">
                  <a16:creationId xmlns:a16="http://schemas.microsoft.com/office/drawing/2014/main" id="{A536C196-87AC-EFE0-4276-FFB982973572}"/>
                </a:ext>
              </a:extLst>
            </p:cNvPr>
            <p:cNvGrpSpPr/>
            <p:nvPr/>
          </p:nvGrpSpPr>
          <p:grpSpPr>
            <a:xfrm>
              <a:off x="129295" y="112227"/>
              <a:ext cx="1289301" cy="1323436"/>
              <a:chOff x="-1" y="-17068"/>
              <a:chExt cx="1289300" cy="1323434"/>
            </a:xfrm>
          </p:grpSpPr>
          <p:sp>
            <p:nvSpPr>
              <p:cNvPr id="188" name="圆形">
                <a:extLst>
                  <a:ext uri="{FF2B5EF4-FFF2-40B4-BE49-F238E27FC236}">
                    <a16:creationId xmlns:a16="http://schemas.microsoft.com/office/drawing/2014/main" id="{7BED2DCE-37A2-E035-5635-9F532EE497CB}"/>
                  </a:ext>
                </a:extLst>
              </p:cNvPr>
              <p:cNvSpPr/>
              <p:nvPr/>
            </p:nvSpPr>
            <p:spPr>
              <a:xfrm>
                <a:off x="-1" y="0"/>
                <a:ext cx="1289300" cy="1289298"/>
              </a:xfrm>
              <a:prstGeom prst="ellipse">
                <a:avLst/>
              </a:prstGeom>
              <a:solidFill>
                <a:srgbClr val="1642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8000"/>
              </a:p>
            </p:txBody>
          </p:sp>
          <p:sp>
            <p:nvSpPr>
              <p:cNvPr id="189" name="1">
                <a:extLst>
                  <a:ext uri="{FF2B5EF4-FFF2-40B4-BE49-F238E27FC236}">
                    <a16:creationId xmlns:a16="http://schemas.microsoft.com/office/drawing/2014/main" id="{DAB5F961-CE14-6C5C-EF7F-F0F382967AD4}"/>
                  </a:ext>
                </a:extLst>
              </p:cNvPr>
              <p:cNvSpPr txBox="1"/>
              <p:nvPr/>
            </p:nvSpPr>
            <p:spPr>
              <a:xfrm>
                <a:off x="234533" y="-17068"/>
                <a:ext cx="820233" cy="13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/>
                  <a:t>3</a:t>
                </a:r>
                <a:endParaRPr dirty="0"/>
              </a:p>
            </p:txBody>
          </p:sp>
        </p:grpSp>
        <p:sp>
          <p:nvSpPr>
            <p:cNvPr id="191" name="椭圆 49">
              <a:extLst>
                <a:ext uri="{FF2B5EF4-FFF2-40B4-BE49-F238E27FC236}">
                  <a16:creationId xmlns:a16="http://schemas.microsoft.com/office/drawing/2014/main" id="{3058DD6E-9A2D-1F7B-2725-FCFA8668A628}"/>
                </a:ext>
              </a:extLst>
            </p:cNvPr>
            <p:cNvSpPr/>
            <p:nvPr/>
          </p:nvSpPr>
          <p:spPr>
            <a:xfrm>
              <a:off x="-1" y="0"/>
              <a:ext cx="1547894" cy="1547893"/>
            </a:xfrm>
            <a:prstGeom prst="ellipse">
              <a:avLst/>
            </a:prstGeom>
            <a:noFill/>
            <a:ln w="17145" cap="flat">
              <a:solidFill>
                <a:srgbClr val="CCD8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8000"/>
            </a:p>
          </p:txBody>
        </p:sp>
        <p:sp>
          <p:nvSpPr>
            <p:cNvPr id="192" name="椭圆 50">
              <a:extLst>
                <a:ext uri="{FF2B5EF4-FFF2-40B4-BE49-F238E27FC236}">
                  <a16:creationId xmlns:a16="http://schemas.microsoft.com/office/drawing/2014/main" id="{444F1C25-BEA6-3908-74E7-55FE67FCC380}"/>
                </a:ext>
              </a:extLst>
            </p:cNvPr>
            <p:cNvSpPr/>
            <p:nvPr/>
          </p:nvSpPr>
          <p:spPr>
            <a:xfrm>
              <a:off x="1115473" y="1214173"/>
              <a:ext cx="359411" cy="359411"/>
            </a:xfrm>
            <a:prstGeom prst="ellipse">
              <a:avLst/>
            </a:prstGeom>
            <a:solidFill>
              <a:srgbClr val="6689B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3" name="椭圆 52">
              <a:extLst>
                <a:ext uri="{FF2B5EF4-FFF2-40B4-BE49-F238E27FC236}">
                  <a16:creationId xmlns:a16="http://schemas.microsoft.com/office/drawing/2014/main" id="{015A7312-125B-C238-60A3-10809696A3E3}"/>
                </a:ext>
              </a:extLst>
            </p:cNvPr>
            <p:cNvSpPr/>
            <p:nvPr/>
          </p:nvSpPr>
          <p:spPr>
            <a:xfrm>
              <a:off x="129295" y="34341"/>
              <a:ext cx="226115" cy="22611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76105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15E43-DD8D-95B7-A9F3-49F4ADB44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3E9301B-09E0-BDE8-3D6F-84A7BBB5741D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91380CE-F45E-7C41-0AE9-DEA7DCBABD82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AF8191FD-7F1B-AE12-BECC-CB763C9AA923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B69A952-0F25-B607-4CB4-7AAEA6C4C580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6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D14A125-EA0D-B4F1-FB59-F8D0D219BC5C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833C800-B956-4A8A-D587-171B620345D3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F247299-583C-E4E2-128D-8DDA1445D29F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974E505-EEB5-E9F5-E7B7-EEE09A647E12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0D071A-65EE-9C7A-3F2E-B9816CB0997D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CC8589D-7D34-7234-517B-71381C4B5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289E09AB-3623-09FF-DA53-1C2EE4B0004D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EC00883-4336-200D-830D-D15FECE18884}"/>
              </a:ext>
            </a:extLst>
          </p:cNvPr>
          <p:cNvSpPr txBox="1"/>
          <p:nvPr/>
        </p:nvSpPr>
        <p:spPr>
          <a:xfrm>
            <a:off x="507999" y="418527"/>
            <a:ext cx="324273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Conclusion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94572D-BA95-B880-562E-344D13FC904C}"/>
              </a:ext>
            </a:extLst>
          </p:cNvPr>
          <p:cNvSpPr txBox="1"/>
          <p:nvPr/>
        </p:nvSpPr>
        <p:spPr>
          <a:xfrm>
            <a:off x="423653" y="1192063"/>
            <a:ext cx="1110463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MNNAS introduces node-specific architecture search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allowing each node to select its own aggregation strategy — adapting flexibly to structural diversity within and across graphs.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Incorporates adaptive aggregation attention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disentangling power-law degree and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assortativity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patterns to guide multi-dimensional architecture search.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strong OOD generalization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even under limited or single-graph training — a first in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GraphNAS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literature.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Validated across supervised and unsupervised tasks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demonstrating consistent improvements over state-of-the-art GNNs and NAS methods on challenging distribution-shift benchmarks.</a:t>
            </a:r>
          </a:p>
        </p:txBody>
      </p:sp>
    </p:spTree>
    <p:extLst>
      <p:ext uri="{BB962C8B-B14F-4D97-AF65-F5344CB8AC3E}">
        <p14:creationId xmlns:p14="http://schemas.microsoft.com/office/powerpoint/2010/main" val="2419965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85016"/>
            <a:ext cx="12192000" cy="4887185"/>
            <a:chOff x="0" y="0"/>
            <a:chExt cx="24384000" cy="977437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780354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7803544"/>
              <a:ext cx="24384000" cy="447725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zh-CN" altLang="en-US" sz="1200"/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25000"/>
            </a:blip>
            <a:srcRect t="60877"/>
            <a:stretch>
              <a:fillRect/>
            </a:stretch>
          </p:blipFill>
          <p:spPr>
            <a:xfrm>
              <a:off x="0" y="8248044"/>
              <a:ext cx="24384000" cy="1526326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999"/>
          </a:blip>
          <a:srcRect t="60877"/>
          <a:stretch>
            <a:fillRect/>
          </a:stretch>
        </p:blipFill>
        <p:spPr>
          <a:xfrm rot="-10800000">
            <a:off x="0" y="521852"/>
            <a:ext cx="12192000" cy="76316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49583" y="2484803"/>
            <a:ext cx="8943023" cy="1369394"/>
            <a:chOff x="-554708" y="64057"/>
            <a:chExt cx="17886046" cy="2738788"/>
          </a:xfrm>
        </p:grpSpPr>
        <p:sp>
          <p:nvSpPr>
            <p:cNvPr id="8" name="AutoShape 8"/>
            <p:cNvSpPr/>
            <p:nvPr/>
          </p:nvSpPr>
          <p:spPr>
            <a:xfrm rot="16200000">
              <a:off x="6149614" y="1499654"/>
              <a:ext cx="2606383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554708" y="1497203"/>
              <a:ext cx="6337924" cy="857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4800" spc="117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Thank you!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497568" y="64057"/>
              <a:ext cx="8833770" cy="656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67"/>
                </a:lnSpc>
              </a:pPr>
              <a:endParaRPr lang="en-US" sz="1433" spc="143" dirty="0">
                <a:solidFill>
                  <a:srgbClr val="FFFFFF"/>
                </a:solidFill>
                <a:ea typeface="思源黑体"/>
              </a:endParaRPr>
            </a:p>
          </p:txBody>
        </p:sp>
      </p:grpSp>
      <p:pic>
        <p:nvPicPr>
          <p:cNvPr id="13" name="Picture 56">
            <a:extLst>
              <a:ext uri="{FF2B5EF4-FFF2-40B4-BE49-F238E27FC236}">
                <a16:creationId xmlns:a16="http://schemas.microsoft.com/office/drawing/2014/main" id="{DE9E39C5-B27F-5ADD-3DE0-BF930B7758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40000"/>
          </a:blip>
          <a:srcRect b="27571"/>
          <a:stretch/>
        </p:blipFill>
        <p:spPr>
          <a:xfrm>
            <a:off x="5821293" y="2402938"/>
            <a:ext cx="5293272" cy="15968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ED6A6FB-9A46-CE8D-2EA8-59AB0CEF87E1}"/>
              </a:ext>
            </a:extLst>
          </p:cNvPr>
          <p:cNvSpPr txBox="1"/>
          <p:nvPr/>
        </p:nvSpPr>
        <p:spPr>
          <a:xfrm>
            <a:off x="0" y="579061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2252090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王麒懿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2250420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陈君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2250758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林继申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38"/>
          <p:cNvSpPr/>
          <p:nvPr/>
        </p:nvSpPr>
        <p:spPr>
          <a:xfrm>
            <a:off x="0" y="6064383"/>
            <a:ext cx="12192000" cy="796691"/>
          </a:xfrm>
          <a:prstGeom prst="rect">
            <a:avLst/>
          </a:prstGeom>
          <a:solidFill>
            <a:srgbClr val="1642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85" name="图形 39" descr="图形 39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74800" y="6286640"/>
            <a:ext cx="8753062" cy="56107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文本框 8"/>
          <p:cNvSpPr txBox="1"/>
          <p:nvPr/>
        </p:nvSpPr>
        <p:spPr>
          <a:xfrm>
            <a:off x="5283200" y="2660693"/>
            <a:ext cx="432685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4400" b="1">
                <a:solidFill>
                  <a:srgbClr val="404040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dirty="0"/>
              <a:t>Introduction</a:t>
            </a:r>
            <a:endParaRPr dirty="0"/>
          </a:p>
        </p:txBody>
      </p:sp>
      <p:grpSp>
        <p:nvGrpSpPr>
          <p:cNvPr id="194" name="组合 47"/>
          <p:cNvGrpSpPr/>
          <p:nvPr/>
        </p:nvGrpSpPr>
        <p:grpSpPr>
          <a:xfrm>
            <a:off x="3107162" y="2247100"/>
            <a:ext cx="1547895" cy="1573585"/>
            <a:chOff x="-1" y="0"/>
            <a:chExt cx="1547894" cy="1573584"/>
          </a:xfrm>
        </p:grpSpPr>
        <p:grpSp>
          <p:nvGrpSpPr>
            <p:cNvPr id="190" name="椭圆 48"/>
            <p:cNvGrpSpPr/>
            <p:nvPr/>
          </p:nvGrpSpPr>
          <p:grpSpPr>
            <a:xfrm>
              <a:off x="129295" y="112227"/>
              <a:ext cx="1289301" cy="1323436"/>
              <a:chOff x="-1" y="-17068"/>
              <a:chExt cx="1289300" cy="1323434"/>
            </a:xfrm>
          </p:grpSpPr>
          <p:sp>
            <p:nvSpPr>
              <p:cNvPr id="188" name="圆形"/>
              <p:cNvSpPr/>
              <p:nvPr/>
            </p:nvSpPr>
            <p:spPr>
              <a:xfrm>
                <a:off x="-1" y="0"/>
                <a:ext cx="1289300" cy="1289298"/>
              </a:xfrm>
              <a:prstGeom prst="ellipse">
                <a:avLst/>
              </a:prstGeom>
              <a:solidFill>
                <a:srgbClr val="1642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8000"/>
              </a:p>
            </p:txBody>
          </p:sp>
          <p:sp>
            <p:nvSpPr>
              <p:cNvPr id="189" name="1"/>
              <p:cNvSpPr txBox="1"/>
              <p:nvPr/>
            </p:nvSpPr>
            <p:spPr>
              <a:xfrm>
                <a:off x="234533" y="-17068"/>
                <a:ext cx="820233" cy="13234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</p:grpSp>
        <p:sp>
          <p:nvSpPr>
            <p:cNvPr id="191" name="椭圆 49"/>
            <p:cNvSpPr/>
            <p:nvPr/>
          </p:nvSpPr>
          <p:spPr>
            <a:xfrm>
              <a:off x="-1" y="0"/>
              <a:ext cx="1547894" cy="1547893"/>
            </a:xfrm>
            <a:prstGeom prst="ellipse">
              <a:avLst/>
            </a:prstGeom>
            <a:noFill/>
            <a:ln w="17145" cap="flat">
              <a:solidFill>
                <a:srgbClr val="CCD8E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8000"/>
            </a:p>
          </p:txBody>
        </p:sp>
        <p:sp>
          <p:nvSpPr>
            <p:cNvPr id="192" name="椭圆 50"/>
            <p:cNvSpPr/>
            <p:nvPr/>
          </p:nvSpPr>
          <p:spPr>
            <a:xfrm>
              <a:off x="1115473" y="1214173"/>
              <a:ext cx="359411" cy="359411"/>
            </a:xfrm>
            <a:prstGeom prst="ellipse">
              <a:avLst/>
            </a:prstGeom>
            <a:solidFill>
              <a:srgbClr val="6689B1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3" name="椭圆 52"/>
            <p:cNvSpPr/>
            <p:nvPr/>
          </p:nvSpPr>
          <p:spPr>
            <a:xfrm>
              <a:off x="129295" y="34341"/>
              <a:ext cx="226115" cy="226115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A02FA-6730-E1FD-9B19-17BAB6DBD64C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205F674-0DDB-20EF-FB76-136BE7A639FB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E147C804-28E7-150F-7A72-7182E2EA90C4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1EDBAA2-FA56-0E53-A91C-242D69CB2100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4CABD87-30C6-7EC7-57D8-CBE420067646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9224026C-3399-9A08-6793-3F20D8E43C19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31141CF-0311-19B2-59FA-85C0B26634E6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E4856C71-E68E-9DD0-F26D-ADF834F5794F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F423CEB-0F05-5399-154A-02D13C10B602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D601885E-BF50-07F9-F0D2-6187611F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EB6C172-0E3F-DBFE-8D01-391188F5C2EC}"/>
              </a:ext>
            </a:extLst>
          </p:cNvPr>
          <p:cNvSpPr txBox="1"/>
          <p:nvPr/>
        </p:nvSpPr>
        <p:spPr>
          <a:xfrm>
            <a:off x="508000" y="418527"/>
            <a:ext cx="23667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Background</a:t>
            </a:r>
            <a:endParaRPr lang="zh-CN" alt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Futura Medium" panose="020B0602020204020303" pitchFamily="34" charset="-79"/>
              <a:sym typeface="+mn-lt"/>
            </a:endParaRPr>
          </a:p>
        </p:txBody>
      </p:sp>
      <p:cxnSp>
        <p:nvCxnSpPr>
          <p:cNvPr id="11" name="直接连接符 5">
            <a:extLst>
              <a:ext uri="{FF2B5EF4-FFF2-40B4-BE49-F238E27FC236}">
                <a16:creationId xmlns:a16="http://schemas.microsoft.com/office/drawing/2014/main" id="{0ED75586-D27E-7972-3421-EBA83C80AAF8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7937270-5266-D90C-D0F0-03860595E5A0}"/>
              </a:ext>
            </a:extLst>
          </p:cNvPr>
          <p:cNvSpPr txBox="1"/>
          <p:nvPr/>
        </p:nvSpPr>
        <p:spPr>
          <a:xfrm>
            <a:off x="423653" y="1289953"/>
            <a:ext cx="1115874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Rethink GNN Design?</a:t>
            </a:r>
          </a:p>
          <a:p>
            <a:pPr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GNNs Excel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tasks like graph classification, partitioning, and community detection — thanks to their message passing capabilities.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Their Power Has a Cost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GNNs rely heavily on local neighborhood aggregation, making them sensitive to graph structure.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structural dependence can cause severe performance degradation when the test data distribution differs from the training graph — a phenomenon known as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shift or Out-of-Distribution (OOD)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03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80BF6-0FF6-8362-70BC-0331E4D0C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2D470B2-77AE-5AC4-9EB2-C9B0F7FCD842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F363E6C-6A71-CA9D-DE99-CD8D76D142E4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401077A6-9423-BD63-8DD2-D1A4E4E58378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8443476-CDDF-58B0-A16C-785B9C2EFB5F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ED0591C-79F7-F1EE-6AC8-BE6F54744B62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5ED2B2C0-3906-0F62-C2D7-62B5485C7CB4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F8BFA46-5B4C-BB95-3B0B-55CDF719E4A7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2C4CC16-6AED-0A59-80ED-B14FA1CBF557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5EF8363-8833-E1AF-10BE-06D8F1480D0B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F0F264C-7D76-37D4-71FB-4195FB491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203F458-F45B-1E30-5138-63841B2BFD6E}"/>
              </a:ext>
            </a:extLst>
          </p:cNvPr>
          <p:cNvSpPr txBox="1"/>
          <p:nvPr/>
        </p:nvSpPr>
        <p:spPr>
          <a:xfrm>
            <a:off x="507999" y="418527"/>
            <a:ext cx="33866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Problem Definition</a:t>
            </a:r>
            <a:endParaRPr lang="zh-CN" alt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Futura Medium" panose="020B0602020204020303" pitchFamily="34" charset="-79"/>
              <a:sym typeface="+mn-lt"/>
            </a:endParaRPr>
          </a:p>
        </p:txBody>
      </p:sp>
      <p:cxnSp>
        <p:nvCxnSpPr>
          <p:cNvPr id="21" name="直接连接符 5">
            <a:extLst>
              <a:ext uri="{FF2B5EF4-FFF2-40B4-BE49-F238E27FC236}">
                <a16:creationId xmlns:a16="http://schemas.microsoft.com/office/drawing/2014/main" id="{5708ED53-B482-FC9C-B181-F8AF28985097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A003525-0750-65EE-86B5-BA0A3C5D8419}"/>
              </a:ext>
            </a:extLst>
          </p:cNvPr>
          <p:cNvSpPr txBox="1"/>
          <p:nvPr/>
        </p:nvSpPr>
        <p:spPr>
          <a:xfrm>
            <a:off x="423653" y="986595"/>
            <a:ext cx="1145483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Out-of-Distribution (OOD) Generalization?</a:t>
            </a:r>
          </a:p>
          <a:p>
            <a:pPr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vs. Test Distribution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real-world scenarios, the test graphs often differ significantly from the training graphs in structure, size, or semantics.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Goal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 model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performs well on unseen test graphs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when 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Formal Objective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 the constraint: only access to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E009C5C-BF88-E73C-2AB9-C4D13B503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420" y="3690526"/>
            <a:ext cx="1398747" cy="44898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543E029-140B-2551-C306-980419347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834" y="4468905"/>
            <a:ext cx="2787335" cy="40648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18637A9-F307-8CE9-F213-4B618B188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557" y="5914877"/>
            <a:ext cx="918630" cy="42329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AB52FD8-2FF1-EC05-241C-7D9A23E12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222" y="5105029"/>
            <a:ext cx="6317570" cy="6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792EB-15EE-91A0-0877-3D3E99AF5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C9DAD8E-E762-22C1-1258-9E3B184FF1CE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7C9BD92-3643-375F-650B-EA65E4387BCC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379ACDFF-CDC4-9195-32E4-A48074072EB9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36FCDF-A020-BFAE-D838-5593B1EBBACE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1C3D2F-6553-744E-D35D-0F93C7A247AE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265A15C-96AF-9B33-8207-63F9629B6844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995771A-8D6B-40BD-A994-50C2382007BA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B71EAA7-AED0-C0F0-488B-B052B66C8F58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3480E84-1E3B-2709-6C36-EF614DCF3E47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288C28F7-83C1-B548-5DB5-E3DDB6EAE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8427C6-47DB-C8D9-E974-2305A3B990D4}"/>
              </a:ext>
            </a:extLst>
          </p:cNvPr>
          <p:cNvSpPr txBox="1"/>
          <p:nvPr/>
        </p:nvSpPr>
        <p:spPr>
          <a:xfrm>
            <a:off x="508000" y="418527"/>
            <a:ext cx="23667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GraphNAS</a:t>
            </a:r>
            <a:endParaRPr lang="zh-CN" alt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Futura Medium" panose="020B0602020204020303" pitchFamily="34" charset="-79"/>
              <a:sym typeface="+mn-lt"/>
            </a:endParaRPr>
          </a:p>
        </p:txBody>
      </p:sp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49011C4A-2097-CA74-E853-96F88806FB2E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57DC2F0-B169-2907-0A83-BA77450BC329}"/>
              </a:ext>
            </a:extLst>
          </p:cNvPr>
          <p:cNvSpPr txBox="1"/>
          <p:nvPr/>
        </p:nvSpPr>
        <p:spPr>
          <a:xfrm>
            <a:off x="423653" y="1028770"/>
            <a:ext cx="12403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Graph Neural Architecture Search (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GraphNAS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)?</a:t>
            </a:r>
            <a:endParaRPr lang="en-US" altLang="zh-CN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28F24AE-0B88-D3FA-A158-714D50E22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074" y="1577388"/>
            <a:ext cx="7886245" cy="48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1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BD0D8-A5C8-B25C-B0B1-1BCA04E39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39274D0-61DA-928E-3F18-099597CC1C47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772260F-A18C-2A13-563D-FC173DEDEE50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39967572-C638-5075-CD67-A3A52A8CD029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41B6207-79B2-8E7A-6D5A-2AC6056B7B52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5882D8B-83A9-6ED1-C609-413403FC459C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8EE8F3E-DEF9-C539-DD4C-E759BC223763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9D42016-C4CF-D638-F377-29832B8F945D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0622018-AF48-16F5-8B54-38EBBFEAFB65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1D235A-313B-FDB1-51E1-9F24FA9B851E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5C01B96E-3B61-6ABB-B6E6-4E5E190F0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E12682-AAA1-6664-3047-0B303984AB09}"/>
              </a:ext>
            </a:extLst>
          </p:cNvPr>
          <p:cNvSpPr txBox="1"/>
          <p:nvPr/>
        </p:nvSpPr>
        <p:spPr>
          <a:xfrm>
            <a:off x="508000" y="418527"/>
            <a:ext cx="23667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GraphNAS</a:t>
            </a:r>
            <a:endParaRPr lang="zh-CN" alt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Futura Medium" panose="020B0602020204020303" pitchFamily="34" charset="-79"/>
              <a:sym typeface="+mn-lt"/>
            </a:endParaRPr>
          </a:p>
        </p:txBody>
      </p:sp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1067C9A6-EA6F-CD08-F398-DB7E31975619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3586007-BE49-6465-4A26-1CE5E58F125D}"/>
              </a:ext>
            </a:extLst>
          </p:cNvPr>
          <p:cNvSpPr txBox="1"/>
          <p:nvPr/>
        </p:nvSpPr>
        <p:spPr>
          <a:xfrm>
            <a:off x="423654" y="1023612"/>
            <a:ext cx="1102811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GraphNAS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Automates GNN architecture design by searching over candidate operations.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Early methods use black-box search in discrete space, suitable only for IID datasets.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Recent methods adopt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differentiable architecture search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soft selection and weight sharing.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well under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shifts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assigning different architectures to different graphs.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Formula: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2734F24-F412-A35A-29B2-17614CEA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896" y="4932374"/>
            <a:ext cx="5597633" cy="111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0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0D7CA-AB46-4087-78AF-10D393EA0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F4D2DC3-BB3E-CEED-B779-5A8414B0BC73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E732EFF-D092-80C1-65CC-9EE1E09640DA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C1386962-D08A-AE41-6251-8846B8DD6BB2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ECEB19C-FC0F-4CEB-BAAC-325D76270924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159C0FF-F130-124D-502D-F822560D8A15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4D3330C-F262-97C7-FDC0-6E611AD978A6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004739B-CF3C-7190-C85F-25339834A497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CBB7D60F-7820-EA99-5427-954004F1230E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3C2A2D8-3892-F867-5CA8-CE9D0B1A2A53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41354BAD-B487-A888-4E6D-17729F39C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BAD6D4E-E023-866F-488A-FE54011B624B}"/>
              </a:ext>
            </a:extLst>
          </p:cNvPr>
          <p:cNvSpPr txBox="1"/>
          <p:nvPr/>
        </p:nvSpPr>
        <p:spPr>
          <a:xfrm>
            <a:off x="508000" y="418527"/>
            <a:ext cx="23667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GraphNAS</a:t>
            </a:r>
            <a:endParaRPr lang="zh-CN" alt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Futura Medium" panose="020B0602020204020303" pitchFamily="34" charset="-79"/>
              <a:sym typeface="+mn-lt"/>
            </a:endParaRPr>
          </a:p>
        </p:txBody>
      </p:sp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9F06ABA9-94DE-90DB-868E-8057609CAF69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02F6087-D267-EEAF-5FAE-049719FEA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5843"/>
            <a:ext cx="6555925" cy="336631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7A7085D-19C2-6066-BA10-F2383C4DAB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6"/>
          <a:stretch>
            <a:fillRect/>
          </a:stretch>
        </p:blipFill>
        <p:spPr>
          <a:xfrm>
            <a:off x="6473031" y="1498219"/>
            <a:ext cx="5718969" cy="386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35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79427-520A-D095-F6E4-F8B08477F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D49D38E-04AC-1CF2-17DD-412FCEA1D98A}"/>
              </a:ext>
            </a:extLst>
          </p:cNvPr>
          <p:cNvGrpSpPr/>
          <p:nvPr/>
        </p:nvGrpSpPr>
        <p:grpSpPr>
          <a:xfrm>
            <a:off x="0" y="6426197"/>
            <a:ext cx="12192000" cy="644420"/>
            <a:chOff x="-104233" y="6376515"/>
            <a:chExt cx="12192000" cy="682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DB6AF77-BED0-EAFD-C4CB-24318FC89219}"/>
                </a:ext>
              </a:extLst>
            </p:cNvPr>
            <p:cNvSpPr/>
            <p:nvPr/>
          </p:nvSpPr>
          <p:spPr>
            <a:xfrm>
              <a:off x="-104233" y="6376515"/>
              <a:ext cx="12192000" cy="457203"/>
            </a:xfrm>
            <a:prstGeom prst="rect">
              <a:avLst/>
            </a:prstGeom>
            <a:solidFill>
              <a:srgbClr val="1537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B96FB575-632D-F3FC-93CC-EAE5F57037A8}"/>
                </a:ext>
              </a:extLst>
            </p:cNvPr>
            <p:cNvCxnSpPr/>
            <p:nvPr/>
          </p:nvCxnSpPr>
          <p:spPr>
            <a:xfrm>
              <a:off x="5991767" y="6448819"/>
              <a:ext cx="0" cy="324000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2AB2CEC-D9A2-61B0-CF78-02BEF4DE5B43}"/>
                </a:ext>
              </a:extLst>
            </p:cNvPr>
            <p:cNvSpPr txBox="1"/>
            <p:nvPr/>
          </p:nvSpPr>
          <p:spPr>
            <a:xfrm>
              <a:off x="629055" y="6439669"/>
              <a:ext cx="1883501" cy="358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C82321B-63EB-DF7D-9680-6D3B1D796B21}"/>
                </a:ext>
              </a:extLst>
            </p:cNvPr>
            <p:cNvSpPr txBox="1"/>
            <p:nvPr/>
          </p:nvSpPr>
          <p:spPr>
            <a:xfrm>
              <a:off x="8980121" y="6439669"/>
              <a:ext cx="3051519" cy="619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Conclusion</a:t>
              </a:r>
            </a:p>
            <a:p>
              <a:pPr algn="ctr"/>
              <a:endPara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D7166F8-FC8A-405C-5188-3549E63413AB}"/>
              </a:ext>
            </a:extLst>
          </p:cNvPr>
          <p:cNvCxnSpPr/>
          <p:nvPr/>
        </p:nvCxnSpPr>
        <p:spPr>
          <a:xfrm>
            <a:off x="3048000" y="6485846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72D6C0B-36FD-5D0D-BAFD-745517DD9DFD}"/>
              </a:ext>
            </a:extLst>
          </p:cNvPr>
          <p:cNvSpPr txBox="1"/>
          <p:nvPr/>
        </p:nvSpPr>
        <p:spPr>
          <a:xfrm>
            <a:off x="3048000" y="6485846"/>
            <a:ext cx="299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</a:p>
          <a:p>
            <a:pPr algn="ctr"/>
            <a:endParaRPr kumimoji="1" lang="zh-CN" altLang="en-US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C56E5D5-2140-ADB6-9DDF-2BC51790FE08}"/>
              </a:ext>
            </a:extLst>
          </p:cNvPr>
          <p:cNvCxnSpPr/>
          <p:nvPr/>
        </p:nvCxnSpPr>
        <p:spPr>
          <a:xfrm>
            <a:off x="9093200" y="6515082"/>
            <a:ext cx="0" cy="305998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086AEA2-D6FE-6514-73E2-E0629292EC86}"/>
              </a:ext>
            </a:extLst>
          </p:cNvPr>
          <p:cNvSpPr txBox="1"/>
          <p:nvPr/>
        </p:nvSpPr>
        <p:spPr>
          <a:xfrm>
            <a:off x="6770490" y="6485846"/>
            <a:ext cx="163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</a:p>
        </p:txBody>
      </p:sp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C57789A0-FB37-D592-48EF-FA72E0DBC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2" y="-330200"/>
            <a:ext cx="1484068" cy="21256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07413E7-5DFB-D050-C17A-24B1E54FEABE}"/>
              </a:ext>
            </a:extLst>
          </p:cNvPr>
          <p:cNvSpPr txBox="1"/>
          <p:nvPr/>
        </p:nvSpPr>
        <p:spPr>
          <a:xfrm>
            <a:off x="508000" y="418527"/>
            <a:ext cx="23667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Futura Medium" panose="020B0602020204020303" pitchFamily="34" charset="-79"/>
                <a:sym typeface="+mn-lt"/>
              </a:rPr>
              <a:t>Limitations</a:t>
            </a:r>
            <a:endParaRPr lang="zh-CN" altLang="en-US" sz="2133" b="1" dirty="0">
              <a:solidFill>
                <a:schemeClr val="tx1">
                  <a:lumMod val="85000"/>
                  <a:lumOff val="1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Futura Medium" panose="020B0602020204020303" pitchFamily="34" charset="-79"/>
              <a:sym typeface="+mn-lt"/>
            </a:endParaRPr>
          </a:p>
        </p:txBody>
      </p:sp>
      <p:cxnSp>
        <p:nvCxnSpPr>
          <p:cNvPr id="14" name="直接连接符 5">
            <a:extLst>
              <a:ext uri="{FF2B5EF4-FFF2-40B4-BE49-F238E27FC236}">
                <a16:creationId xmlns:a16="http://schemas.microsoft.com/office/drawing/2014/main" id="{99821B41-910D-93B8-7B14-442432F64676}"/>
              </a:ext>
            </a:extLst>
          </p:cNvPr>
          <p:cNvCxnSpPr>
            <a:cxnSpLocks/>
          </p:cNvCxnSpPr>
          <p:nvPr/>
        </p:nvCxnSpPr>
        <p:spPr>
          <a:xfrm>
            <a:off x="423653" y="420205"/>
            <a:ext cx="0" cy="406400"/>
          </a:xfrm>
          <a:prstGeom prst="line">
            <a:avLst/>
          </a:prstGeom>
          <a:ln w="889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601568E-9E64-F5A7-5D73-EC3078F62A81}"/>
              </a:ext>
            </a:extLst>
          </p:cNvPr>
          <p:cNvSpPr txBox="1"/>
          <p:nvPr/>
        </p:nvSpPr>
        <p:spPr>
          <a:xfrm>
            <a:off x="423654" y="1065609"/>
            <a:ext cx="69524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GraphNAS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Still relies on large-scale training data to learn graph-architecture mappings.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Struggles when training on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single-graph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datasets.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Assigns one architecture per graph — does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distinguish between nodes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graph.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Ignores structural heterogeneity caused by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long-tail node degree distributions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A8F3011-0607-E102-DE19-65D1760FE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18" y="2009798"/>
            <a:ext cx="4570349" cy="28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0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963</Words>
  <Application>Microsoft Macintosh PowerPoint</Application>
  <PresentationFormat>宽屏</PresentationFormat>
  <Paragraphs>275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等线</vt:lpstr>
      <vt:lpstr>等线 Light</vt:lpstr>
      <vt:lpstr>思源黑体</vt:lpstr>
      <vt:lpstr>Microsoft YaHei</vt:lpstr>
      <vt:lpstr>Arial</vt:lpstr>
      <vt:lpstr>Lao UI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qiyi wang</dc:creator>
  <cp:lastModifiedBy>HC1241</cp:lastModifiedBy>
  <cp:revision>241</cp:revision>
  <dcterms:created xsi:type="dcterms:W3CDTF">2025-05-27T14:40:43Z</dcterms:created>
  <dcterms:modified xsi:type="dcterms:W3CDTF">2025-06-19T06:00:10Z</dcterms:modified>
</cp:coreProperties>
</file>